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notesMasterIdLst>
    <p:notesMasterId r:id="rId41"/>
  </p:notesMasterIdLst>
  <p:sldIdLst>
    <p:sldId id="256" r:id="rId4"/>
    <p:sldId id="258" r:id="rId5"/>
    <p:sldId id="291" r:id="rId6"/>
    <p:sldId id="292" r:id="rId7"/>
    <p:sldId id="294" r:id="rId8"/>
    <p:sldId id="293" r:id="rId9"/>
    <p:sldId id="295" r:id="rId10"/>
    <p:sldId id="271" r:id="rId11"/>
    <p:sldId id="261" r:id="rId12"/>
    <p:sldId id="268" r:id="rId13"/>
    <p:sldId id="269" r:id="rId14"/>
    <p:sldId id="270" r:id="rId15"/>
    <p:sldId id="272" r:id="rId16"/>
    <p:sldId id="266" r:id="rId17"/>
    <p:sldId id="273" r:id="rId18"/>
    <p:sldId id="257" r:id="rId19"/>
    <p:sldId id="275" r:id="rId20"/>
    <p:sldId id="276" r:id="rId21"/>
    <p:sldId id="287" r:id="rId22"/>
    <p:sldId id="284" r:id="rId23"/>
    <p:sldId id="283" r:id="rId24"/>
    <p:sldId id="282" r:id="rId25"/>
    <p:sldId id="277" r:id="rId26"/>
    <p:sldId id="278" r:id="rId27"/>
    <p:sldId id="279" r:id="rId28"/>
    <p:sldId id="280" r:id="rId29"/>
    <p:sldId id="281" r:id="rId30"/>
    <p:sldId id="285" r:id="rId31"/>
    <p:sldId id="286" r:id="rId32"/>
    <p:sldId id="274" r:id="rId33"/>
    <p:sldId id="289" r:id="rId34"/>
    <p:sldId id="259" r:id="rId35"/>
    <p:sldId id="260" r:id="rId36"/>
    <p:sldId id="265" r:id="rId37"/>
    <p:sldId id="262" r:id="rId38"/>
    <p:sldId id="263" r:id="rId39"/>
    <p:sldId id="264" r:id="rId40"/>
  </p:sldIdLst>
  <p:sldSz cx="18288000" cy="10287000"/>
  <p:notesSz cx="6858000" cy="9144000"/>
  <p:embeddedFontLst>
    <p:embeddedFont>
      <p:font typeface="Arial Unicode" panose="020B0604020202020204" charset="-128"/>
      <p:regular r:id="rId42"/>
    </p:embeddedFont>
    <p:embeddedFont>
      <p:font typeface="Canva Sans" panose="020B0604020202020204" charset="0"/>
      <p:regular r:id="rId43"/>
    </p:embeddedFont>
    <p:embeddedFont>
      <p:font typeface="Canva Sans Bold" panose="020B0604020202020204" charset="0"/>
      <p:regular r:id="rId44"/>
    </p:embeddedFont>
    <p:embeddedFont>
      <p:font typeface="Poppins Bold" panose="020B0604020202020204" charset="0"/>
      <p:regular r:id="rId45"/>
      <p:bold r:id="rId46"/>
    </p:embeddedFont>
    <p:embeddedFont>
      <p:font typeface="Poppins ExtraLight" panose="00000300000000000000" pitchFamily="2" charset="0"/>
      <p:regular r:id="rId47"/>
      <p:italic r:id="rId48"/>
    </p:embeddedFont>
    <p:embeddedFont>
      <p:font typeface="Poppins Light" panose="00000400000000000000" pitchFamily="2" charset="0"/>
      <p:regular r:id="rId49"/>
      <p:italic r:id="rId50"/>
    </p:embeddedFont>
    <p:embeddedFont>
      <p:font typeface="Poppins Light Bold" panose="020B0604020202020204" charset="0"/>
      <p:regular r:id="rId51"/>
    </p:embeddedFont>
    <p:embeddedFont>
      <p:font typeface="Roboto Condensed" panose="02000000000000000000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AF7"/>
    <a:srgbClr val="2454C3"/>
    <a:srgbClr val="70E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04" autoAdjust="0"/>
    <p:restoredTop sz="94353" autoAdjust="0"/>
  </p:normalViewPr>
  <p:slideViewPr>
    <p:cSldViewPr>
      <p:cViewPr varScale="1">
        <p:scale>
          <a:sx n="65" d="100"/>
          <a:sy n="65" d="100"/>
        </p:scale>
        <p:origin x="57" y="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17:25:56.131"/>
    </inkml:context>
    <inkml:brush xml:id="br0">
      <inkml:brushProperty name="width" value="0.35" units="cm"/>
      <inkml:brushProperty name="height" value="0.35" units="cm"/>
      <inkml:brushProperty name="color" value="#70E61C"/>
    </inkml:brush>
  </inkml:definitions>
  <inkml:trace contextRef="#ctx0" brushRef="#br0">1326 221 24575,'0'-1'0,"0"1"0,0 0 0,0-1 0,0 1 0,1 0 0,-1 0 0,0-1 0,0 1 0,0 0 0,0 0 0,0-1 0,1 1 0,-1 0 0,0 0 0,0 0 0,0-1 0,1 1 0,-1 0 0,0 0 0,0 0 0,1 0 0,-1 0 0,0-1 0,0 1 0,1 0 0,-1 0 0,0 0 0,1 0 0,-1 0 0,0 0 0,0 0 0,1 0 0,-1 0 0,0 0 0,1 0 0,23-4 0,1 0 0,38 0 0,-33 3 0,949-13-2418,-752 15 2482,638 0 498,-851-2-562,1 0 0,-1-1 0,1-1 0,-1 0 0,0-1 0,0-1 0,25-11 0,-35 14 0,24-9 229,1 2-1,37-8 1,61-5 757,-79 15-866,271-35-705,345-1-1,216 41 285,-432 5 238,-81-3 1598,-348 0-1535,0 2 0,0 0 0,28 8 0,55 20 0,22 7 0,-25-19 0,0-4 0,0-5 0,176-6 0,-408-4 0,-37 0 31,-463 13-1427,408 6 1399,-144 11-124,-303 30-467,124-21 564,-4-35-1162,384-4 430,-1803-1-3568,639 1 8589,797-23-861,507 21-3600,1-2 0,0 0 1,0-2-1,0-1 0,-32-14 1,-5-13-6130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17:25:59.241"/>
    </inkml:context>
    <inkml:brush xml:id="br0">
      <inkml:brushProperty name="width" value="0.35" units="cm"/>
      <inkml:brushProperty name="height" value="0.35" units="cm"/>
      <inkml:brushProperty name="color" value="#70E61C"/>
    </inkml:brush>
  </inkml:definitions>
  <inkml:trace contextRef="#ctx0" brushRef="#br0">0 97 24575,'13'12'0,"1"0"0,0-1 0,1-1 0,0 0 0,0-1 0,1-1 0,0 0 0,0-1 0,1-1 0,0-1 0,0 0 0,27 4 0,36 5 0,249 38 0,-193-42 0,139-9 0,-162-2 0,1170 0 0,-1032-15 0,-51 0 0,-86 14 0,54-3 0,99-14 32,321-15-827,453 31 502,-584 5-1220,1203-2-1536,-1440-2 2279,-42-7 231,-59-4 768,-112 12-187,-1 0 0,1 0-1,-1-1 1,0 0 0,12-4-1,-18 6-35,0 0 1,0 0-1,0 0 0,0 0 0,0-1 0,0 1 1,1 0-1,-1 0 0,0 0 0,0 0 0,0 0 0,0 0 1,0 0-1,0 0 0,0 0 0,0-1 0,0 1 0,0 0 1,0 0-1,0 0 0,0 0 0,1 0 0,-1 0 0,0-1 1,0 1-1,0 0 0,0 0 0,0 0 0,0 0 0,0 0 1,0 0-1,0-1 0,-1 1 0,1 0 0,0 0 1,0 0-1,0 0 0,0 0 0,0 0 0,0-1 0,0 1 1,0 0-1,0 0 0,0 0 0,0 0 0,0 0 0,0 0 1,-1 0-1,1 0 0,0 0 0,0-1 0,0 1 0,0 0 1,0 0-1,-16-5 405,-30-1-96,-81 1 0,86 4-306,-144-2 147,-303 2 294,-172-3-1051,1-17-417,314-1 35,37-1 0,42 2 0,43 6 175,-378-5 1192,6 22 578,180 1-646,-1591-3 6673,1946 0-6754,1 4 1,-1 2-1,1 2 1,-63 19-1,110-24-430,0 1 0,0 0 0,0 1 0,0 0 0,1 1 0,-17 12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26T17:26:23.632"/>
    </inkml:context>
    <inkml:brush xml:id="br0">
      <inkml:brushProperty name="width" value="0.35" units="cm"/>
      <inkml:brushProperty name="height" value="0.35" units="cm"/>
      <inkml:brushProperty name="color" value="#70E61C"/>
    </inkml:brush>
  </inkml:definitions>
  <inkml:trace contextRef="#ctx0" brushRef="#br0">4053 731 7024 0 0,'-47'-21'529'0'0,"44"20"-453"0"0,-4-1 55 0 0,-14 4-139 0 0,18-2 52 0 0,1-1-1 0 0,-1 1 1 0 0,0-1 0 0 0,0 0 0 0 0,1 0-1 0 0,-1 0 1 0 0,0 0 0 0 0,1 0 0 0 0,-5-3 0 0 0,-24-18 958 0 0,16 10-553 0 0,15 11-437 0 0,-1 1-1 0 0,1 0 1 0 0,-1-1 0 0 0,0 1-1 0 0,1 0 1 0 0,-1-1-1 0 0,1 1 1 0 0,-1 0 0 0 0,1 0-1 0 0,-1 0 1 0 0,0-1 0 0 0,1 1-1 0 0,-1 0 1 0 0,0 0 0 0 0,1 0-1 0 0,-1 0 1 0 0,1 0-1 0 0,-1 0 1 0 0,0 0 0 0 0,1 0-1 0 0,-1 1 1 0 0,0-1 0 0 0,1 0-1 0 0,-1 0 1 0 0,0 1 0 0 0,-1 0 25 0 0,0-1-28 0 0,0 1-1 0 0,0-1 1 0 0,0 1-1 0 0,0-1 1 0 0,0 0-1 0 0,-1 0 1 0 0,1 0 0 0 0,0 0-1 0 0,0 0 1 0 0,0 0-1 0 0,0 0 1 0 0,0-1-1 0 0,0 1 1 0 0,0-1-1 0 0,0 0 1 0 0,0 1 0 0 0,0-1-1 0 0,0 0 1 0 0,1 0-1 0 0,-1 0 1 0 0,0 0-1 0 0,0-1 1 0 0,1 1-1 0 0,-1 0 1 0 0,1-1 0 0 0,-1 1-1 0 0,1-1 1 0 0,0 1-1 0 0,-1-1 1 0 0,0-2-1 0 0,-6-5 32 0 0,-1 0-1 0 0,0 1 1 0 0,-12-9 0 0 0,9 8-29 0 0,1-1 1 0 0,-12-11 0 0 0,-1-8-12 0 0,-16-18-82 0 0,-20-16-118 0 0,43 43 131 0 0,-2 1-1 0 0,0 0 0 0 0,-41-31 1 0 0,7 18 325 0 0,-1 2 1 0 0,-2 2-1 0 0,-1 3 1 0 0,-109-32-1 0 0,76 28 373 0 0,-26-6 114 0 0,30 14-47 0 0,-100-12 0 0 0,-93 13-635 0 0,206 19-247 0 0,-130 16 1 0 0,82 12 96 0 0,28-6 42 0 0,75-18 49 0 0,-16 3 66 0 0,-64 21-1 0 0,-134 52 140 0 0,-5 14-133 0 0,80-15-6 0 0,123-64-40 0 0,5-2-5 0 0,1 1 0 0 0,-38 23 1 0 0,13 0 50 0 0,-42 27 90 0 0,-117 74 248 0 0,170-104-226 0 0,0 2 0 0 0,-60 65 0 0 0,51-43-36 0 0,18-27-65 0 0,18-17-22 0 0,0 1 0 0 0,-20 24 0 0 0,-1 9 72 0 0,-44 77 0 0 0,63-93-85 0 0,1 1 1 0 0,2 0-1 0 0,-18 61 1 0 0,5 22-51 0 0,25-99-2 0 0,0 1 1 0 0,0-1-1 0 0,2 0 1 0 0,0 1-1 0 0,1-1 1 0 0,3 19-1 0 0,-4-32 1 0 0,7 50-24 0 0,3-1 0 0 0,1 0 0 0 0,3 0 0 0 0,36 85 1 0 0,-31-98 7 0 0,39 61 1 0 0,-21-41-5 0 0,3 1 14 0 0,2-2 0 0 0,75 80 0 0 0,-76-93-6 0 0,2-2-1 0 0,2-2 1 0 0,91 64 0 0 0,-20-25-28 0 0,436 274-398 0 0,-479-312 430 0 0,136 69-62 0 0,-49-52-50 0 0,-106-40 82 0 0,33 7-42 0 0,95 16 0 0 0,-113-28 69 0 0,-64-13 9 0 0,109 24-62 0 0,140 12 0 0 0,54-28 47 0 0,0-16-25 0 0,-198 4 27 0 0,459-53-2 0 0,-133-33-152 0 0,-300 58 123 0 0,49-17-27 0 0,221-88-1 0 0,164-108-53 0 0,-310 110 128 0 0,-10-13 0 0 0,-247 145 0 0 0,318-212-52 0 0,-314 209 50 0 0,86-63 42 0 0,142-136 0 0 0,49-108 646 0 0,-250 266-470 0 0,-3-1 0 0 0,-2-1 1 0 0,30-66-1 0 0,-48 92-206 0 0,-1-1-1 0 0,-1 0 1 0 0,9-33 0 0 0,-8 11-77 0 0,-2 0 0 0 0,2-50 1 0 0,-9 66 8 0 0,-1 0 0 0 0,-1 0 1 0 0,-2 0-1 0 0,-9-43 1 0 0,5 47-29 0 0,0-1 1 0 0,-2 1 0 0 0,-1 0-1 0 0,-1 1 1 0 0,-2 0 0 0 0,0 1-1 0 0,-1 1 1 0 0,-17-22 0 0 0,-15-8-82 0 0,16 13 135 0 0,13 17 31 0 0,-29-31 1 0 0,-10 4 56 0 0,-1 2 0 0 0,-84-51 0 0 0,95 70 3 0 0,-2 2 1 0 0,-1 1 0 0 0,0 3 0 0 0,-2 3-1 0 0,0 1 1 0 0,-77-16 0 0 0,7 12 199 0 0,-215-11 1 0 0,206 30-290 0 0,-1 5-1 0 0,-209 30 1 0 0,94 24-415 0 0,6 19-1097 0 0,239-74 1531 0 0,-186 58-1612 0 0,-93 35-122 0 0,40 7 150 0 0,221-93 1462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17:25:56.131"/>
    </inkml:context>
    <inkml:brush xml:id="br0">
      <inkml:brushProperty name="width" value="0.35" units="cm"/>
      <inkml:brushProperty name="height" value="0.35" units="cm"/>
      <inkml:brushProperty name="color" value="#70E61C"/>
    </inkml:brush>
  </inkml:definitions>
  <inkml:trace contextRef="#ctx0" brushRef="#br0">1326 221 24575,'0'-1'0,"0"1"0,0 0 0,0-1 0,0 1 0,1 0 0,-1 0 0,0-1 0,0 1 0,0 0 0,0 0 0,0-1 0,1 1 0,-1 0 0,0 0 0,0 0 0,0-1 0,1 1 0,-1 0 0,0 0 0,0 0 0,1 0 0,-1 0 0,0-1 0,0 1 0,1 0 0,-1 0 0,0 0 0,1 0 0,-1 0 0,0 0 0,0 0 0,1 0 0,-1 0 0,0 0 0,1 0 0,23-4 0,1 0 0,38 0 0,-33 3 0,949-13-2418,-752 15 2482,638 0 498,-851-2-562,1 0 0,-1-1 0,1-1 0,-1 0 0,0-1 0,0-1 0,25-11 0,-35 14 0,24-9 229,1 2-1,37-8 1,61-5 757,-79 15-866,271-35-705,345-1-1,216 41 285,-432 5 238,-81-3 1598,-348 0-1535,0 2 0,0 0 0,28 8 0,55 20 0,22 7 0,-25-19 0,0-4 0,0-5 0,176-6 0,-408-4 0,-37 0 31,-463 13-1427,408 6 1399,-144 11-124,-303 30-467,124-21 564,-4-35-1162,384-4 430,-1803-1-3568,639 1 8589,797-23-861,507 21-3600,1-2 0,0 0 1,0-2-1,0-1 0,-32-14 1,-5-13-6130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17:25:59.241"/>
    </inkml:context>
    <inkml:brush xml:id="br0">
      <inkml:brushProperty name="width" value="0.35" units="cm"/>
      <inkml:brushProperty name="height" value="0.35" units="cm"/>
      <inkml:brushProperty name="color" value="#70E61C"/>
    </inkml:brush>
  </inkml:definitions>
  <inkml:trace contextRef="#ctx0" brushRef="#br0">0 97 24575,'13'12'0,"1"0"0,0-1 0,1-1 0,0 0 0,0-1 0,1-1 0,0 0 0,0-1 0,1-1 0,0-1 0,0 0 0,27 4 0,36 5 0,249 38 0,-193-42 0,139-9 0,-162-2 0,1170 0 0,-1032-15 0,-51 0 0,-86 14 0,54-3 0,99-14 32,321-15-827,453 31 502,-584 5-1220,1203-2-1536,-1440-2 2279,-42-7 231,-59-4 768,-112 12-187,-1 0 0,1 0-1,-1-1 1,0 0 0,12-4-1,-18 6-35,0 0 1,0 0-1,0 0 0,0 0 0,0-1 0,0 1 1,1 0-1,-1 0 0,0 0 0,0 0 0,0 0 0,0 0 1,0 0-1,0 0 0,0 0 0,0-1 0,0 1 0,0 0 1,0 0-1,0 0 0,0 0 0,1 0 0,-1 0 0,0-1 1,0 1-1,0 0 0,0 0 0,0 0 0,0 0 0,0 0 1,0 0-1,0-1 0,-1 1 0,1 0 0,0 0 1,0 0-1,0 0 0,0 0 0,0 0 0,0-1 0,0 1 1,0 0-1,0 0 0,0 0 0,0 0 0,0 0 0,0 0 1,-1 0-1,1 0 0,0 0 0,0-1 0,0 1 0,0 0 1,0 0-1,-16-5 405,-30-1-96,-81 1 0,86 4-306,-144-2 147,-303 2 294,-172-3-1051,1-17-417,314-1 35,37-1 0,42 2 0,43 6 175,-378-5 1192,6 22 578,180 1-646,-1591-3 6673,1946 0-6754,1 4 1,-1 2-1,1 2 1,-63 19-1,110-24-430,0 1 0,0 0 0,0 1 0,0 0 0,1 1 0,-17 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26T17:26:23.632"/>
    </inkml:context>
    <inkml:brush xml:id="br0">
      <inkml:brushProperty name="width" value="0.35" units="cm"/>
      <inkml:brushProperty name="height" value="0.35" units="cm"/>
      <inkml:brushProperty name="color" value="#70E61C"/>
    </inkml:brush>
  </inkml:definitions>
  <inkml:trace contextRef="#ctx0" brushRef="#br0">4053 731 7024 0 0,'-47'-21'529'0'0,"44"20"-453"0"0,-4-1 55 0 0,-14 4-139 0 0,18-2 52 0 0,1-1-1 0 0,-1 1 1 0 0,0-1 0 0 0,0 0 0 0 0,1 0-1 0 0,-1 0 1 0 0,0 0 0 0 0,1 0 0 0 0,-5-3 0 0 0,-24-18 958 0 0,16 10-553 0 0,15 11-437 0 0,-1 1-1 0 0,1 0 1 0 0,-1-1 0 0 0,0 1-1 0 0,1 0 1 0 0,-1-1-1 0 0,1 1 1 0 0,-1 0 0 0 0,1 0-1 0 0,-1 0 1 0 0,0-1 0 0 0,1 1-1 0 0,-1 0 1 0 0,0 0 0 0 0,1 0-1 0 0,-1 0 1 0 0,1 0-1 0 0,-1 0 1 0 0,0 0 0 0 0,1 0-1 0 0,-1 1 1 0 0,0-1 0 0 0,1 0-1 0 0,-1 0 1 0 0,0 1 0 0 0,-1 0 25 0 0,0-1-28 0 0,0 1-1 0 0,0-1 1 0 0,0 1-1 0 0,0-1 1 0 0,0 0-1 0 0,-1 0 1 0 0,1 0 0 0 0,0 0-1 0 0,0 0 1 0 0,0 0-1 0 0,0 0 1 0 0,0-1-1 0 0,0 1 1 0 0,0-1-1 0 0,0 0 1 0 0,0 1 0 0 0,0-1-1 0 0,0 0 1 0 0,1 0-1 0 0,-1 0 1 0 0,0 0-1 0 0,0-1 1 0 0,1 1-1 0 0,-1 0 1 0 0,1-1 0 0 0,-1 1-1 0 0,1-1 1 0 0,0 1-1 0 0,-1-1 1 0 0,0-2-1 0 0,-6-5 32 0 0,-1 0-1 0 0,0 1 1 0 0,-12-9 0 0 0,9 8-29 0 0,1-1 1 0 0,-12-11 0 0 0,-1-8-12 0 0,-16-18-82 0 0,-20-16-118 0 0,43 43 131 0 0,-2 1-1 0 0,0 0 0 0 0,-41-31 1 0 0,7 18 325 0 0,-1 2 1 0 0,-2 2-1 0 0,-1 3 1 0 0,-109-32-1 0 0,76 28 373 0 0,-26-6 114 0 0,30 14-47 0 0,-100-12 0 0 0,-93 13-635 0 0,206 19-247 0 0,-130 16 1 0 0,82 12 96 0 0,28-6 42 0 0,75-18 49 0 0,-16 3 66 0 0,-64 21-1 0 0,-134 52 140 0 0,-5 14-133 0 0,80-15-6 0 0,123-64-40 0 0,5-2-5 0 0,1 1 0 0 0,-38 23 1 0 0,13 0 50 0 0,-42 27 90 0 0,-117 74 248 0 0,170-104-226 0 0,0 2 0 0 0,-60 65 0 0 0,51-43-36 0 0,18-27-65 0 0,18-17-22 0 0,0 1 0 0 0,-20 24 0 0 0,-1 9 72 0 0,-44 77 0 0 0,63-93-85 0 0,1 1 1 0 0,2 0-1 0 0,-18 61 1 0 0,5 22-51 0 0,25-99-2 0 0,0 1 1 0 0,0-1-1 0 0,2 0 1 0 0,0 1-1 0 0,1-1 1 0 0,3 19-1 0 0,-4-32 1 0 0,7 50-24 0 0,3-1 0 0 0,1 0 0 0 0,3 0 0 0 0,36 85 1 0 0,-31-98 7 0 0,39 61 1 0 0,-21-41-5 0 0,3 1 14 0 0,2-2 0 0 0,75 80 0 0 0,-76-93-6 0 0,2-2-1 0 0,2-2 1 0 0,91 64 0 0 0,-20-25-28 0 0,436 274-398 0 0,-479-312 430 0 0,136 69-62 0 0,-49-52-50 0 0,-106-40 82 0 0,33 7-42 0 0,95 16 0 0 0,-113-28 69 0 0,-64-13 9 0 0,109 24-62 0 0,140 12 0 0 0,54-28 47 0 0,0-16-25 0 0,-198 4 27 0 0,459-53-2 0 0,-133-33-152 0 0,-300 58 123 0 0,49-17-27 0 0,221-88-1 0 0,164-108-53 0 0,-310 110 128 0 0,-10-13 0 0 0,-247 145 0 0 0,318-212-52 0 0,-314 209 50 0 0,86-63 42 0 0,142-136 0 0 0,49-108 646 0 0,-250 266-470 0 0,-3-1 0 0 0,-2-1 1 0 0,30-66-1 0 0,-48 92-206 0 0,-1-1-1 0 0,-1 0 1 0 0,9-33 0 0 0,-8 11-77 0 0,-2 0 0 0 0,2-50 1 0 0,-9 66 8 0 0,-1 0 0 0 0,-1 0 1 0 0,-2 0-1 0 0,-9-43 1 0 0,5 47-29 0 0,0-1 1 0 0,-2 1 0 0 0,-1 0-1 0 0,-1 1 1 0 0,-2 0 0 0 0,0 1-1 0 0,-1 1 1 0 0,-17-22 0 0 0,-15-8-82 0 0,16 13 135 0 0,13 17 31 0 0,-29-31 1 0 0,-10 4 56 0 0,-1 2 0 0 0,-84-51 0 0 0,95 70 3 0 0,-2 2 1 0 0,-1 1 0 0 0,0 3 0 0 0,-2 3-1 0 0,0 1 1 0 0,-77-16 0 0 0,7 12 199 0 0,-215-11 1 0 0,206 30-290 0 0,-1 5-1 0 0,-209 30 1 0 0,94 24-415 0 0,6 19-1097 0 0,239-74 1531 0 0,-186 58-1612 0 0,-93 35-122 0 0,40 7 150 0 0,221-93 1462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7T09:34:36.901"/>
    </inkml:context>
    <inkml:brush xml:id="br0">
      <inkml:brushProperty name="width" value="0.35" units="cm"/>
      <inkml:brushProperty name="height" value="0.35" units="cm"/>
      <inkml:brushProperty name="color" value="#70E61C"/>
    </inkml:brush>
  </inkml:definitions>
  <inkml:trace contextRef="#ctx0" brushRef="#br0">1922 52 7600 0 0,'-14'-1'5717'0'0,"-33"-24"-3002"0"0,47 25-2706 0 0,0 0 1 0 0,0 0-1 0 0,-1 0 1 0 0,1 0-1 0 0,0 0 1 0 0,0 0-1 0 0,0 0 1 0 0,-1 0-1 0 0,1 0 1 0 0,0 0-1 0 0,0 0 1 0 0,0-1-1 0 0,0 1 1 0 0,-1 0-1 0 0,1 0 1 0 0,0 0-1 0 0,0 0 1 0 0,0 0-1 0 0,0 0 1 0 0,-1-1-1 0 0,1 1 1 0 0,0 0-1 0 0,0 0 1 0 0,0 0-1 0 0,0 0 1 0 0,0-1-1 0 0,0 1 1 0 0,0 0-1 0 0,0 0 1 0 0,-1 0-1 0 0,1-1 1 0 0,0 1-1 0 0,0 0 1 0 0,0 0-1 0 0,0 0 1 0 0,0-1 0 0 0,0 1-1 0 0,0 0 1 0 0,0 0-1 0 0,-1-5 27 0 0,-12-2 130 0 0,13 7-161 0 0,-1-1 1 0 0,0 1-1 0 0,0 0 0 0 0,1 0 0 0 0,-1 0 1 0 0,0 0-1 0 0,0 0 0 0 0,0 0 0 0 0,1 0 0 0 0,-1 0 1 0 0,0 0-1 0 0,0 0 0 0 0,0 0 0 0 0,1 0 1 0 0,-1 1-1 0 0,0-1 0 0 0,1 0 0 0 0,-1 1 1 0 0,0-1-1 0 0,-1 1 0 0 0,-2 1 17 0 0,2-2-14 0 0,0 0 0 0 0,0 0 0 0 0,-1 0 0 0 0,1 0 0 0 0,0 0 0 0 0,0 0 0 0 0,-1-1 0 0 0,1 1 0 0 0,0-1 0 0 0,0 1 0 0 0,-4-3 0 0 0,3 2 1 0 0,0 0 1 0 0,0 0 0 0 0,0 0-1 0 0,0 1 1 0 0,0-1-1 0 0,-4 0 1 0 0,-21 1-15 0 0,19-1 66 0 0,-1 1 1 0 0,0 0 0 0 0,1 0-1 0 0,-1 1 1 0 0,1 0 0 0 0,-12 4-1 0 0,-5 2 97 0 0,-12 4 60 0 0,-30 9 80 0 0,31-10-204 0 0,-38 9 50 0 0,27-7-144 0 0,34-10 0 0 0,1 1 0 0 0,-20 8 0 0 0,2 4 16 0 0,0 1 0 0 0,1 2 0 0 0,1 0 0 0 0,-43 37 0 0 0,56-41-16 0 0,0 1 0 0 0,1 0 0 0 0,1 1 0 0 0,0 0 0 0 0,-19 32 0 0 0,14-15 0 0 0,1 1 0 0 0,-18 47 0 0 0,9-3 0 0 0,5-20 0 0 0,-29 118 0 0 0,-18 201 0 0 0,62-328 1 0 0,-17 146 9 0 0,22-144 4 0 0,-4 145 25 0 0,6-181-39 0 0,7 231 11 0 0,24 165 133 0 0,-5-77 133 0 0,-8-147 313 0 0,-5-63-60 0 0,11 67-482 0 0,2-7 100 0 0,-1-14-2 0 0,-10-23-134 0 0,14 165-14 0 0,-20-149 2 0 0,1 18 0 0 0,6 199 0 0 0,-12-243 0 0 0,7 118-80 0 0,9-16 61 0 0,-3-62 22 0 0,21 336 9 0 0,-29-307 2 0 0,-7-140-114 0 0,-5 99-262 0 0,1-54 138 0 0,2-82 204 0 0,-6 174 4 0 0,-7 94 1322 0 0,8-140-660 0 0,-8 200-630 0 0,8-227-25 0 0,-10 129-415 0 0,-4 37 675 0 0,7-178-196 0 0,-5 0 1 0 0,-41 146-1 0 0,35-179-55 0 0,-48 142 0 0 0,66-215 0 0 0,-16 39-5 0 0,-53 97 0 0 0,37-83-7 0 0,-12 19 220 0 0,-139 173-302 0 0,58-77 85 0 0,71-94 184 0 0,39-59-197 0 0,-1 0 0 0 0,-37 37 0 0 0,21-27-103 0 0,23-21 127 0 0,-2-1-1 0 0,-31 24 1 0 0,40-31-2 0 0,-2 1 0 0 0,9-9 0 0 0,-1 0 0 0 0,1 0 0 0 0,0 0 0 0 0,0 1 0 0 0,0-1 0 0 0,-1 0 0 0 0,1 0 0 0 0,0 0 0 0 0,0 0 0 0 0,-1 0 0 0 0,1 0 0 0 0,0 0 0 0 0,0 0 0 0 0,0 0 0 0 0,-1 0 0 0 0,1 0 0 0 0,0 0 0 0 0,0 0 0 0 0,-1 0 0 0 0,1 0 0 0 0,0 0 0 0 0,0 0 0 0 0,0 0 0 0 0,-1 0 0 0 0,1 0 0 0 0,0 0 0 0 0,0-1 0 0 0,-1 1 0 0 0,1 0 0 0 0,0 0 0 0 0,0 0 0 0 0,0 0 0 0 0,0 0 0 0 0,-1-1 0 0 0,1 1 0 0 0,0 0 0 0 0,0 0 0 0 0,0 0 0 0 0,0-1 0 0 0,-9-9 0 0 0,9 10 0 0 0,0 0 0 0 0,0 0 0 0 0,0 0 0 0 0,0 0 0 0 0,0 0 0 0 0,0 0 0 0 0,0 0 0 0 0,0-1 0 0 0,0 1 0 0 0,-1 0 0 0 0,1 0 0 0 0,0 0 0 0 0,0 0 0 0 0,0 0 0 0 0,0 0 0 0 0,0 0 0 0 0,0 0 0 0 0,0 0 0 0 0,0 0 0 0 0,-1 0 0 0 0,1 0 0 0 0,0 0 0 0 0,0 0 0 0 0,0 0 0 0 0,0 0 0 0 0,0 0 0 0 0,0 0 0 0 0,0 0 0 0 0,0 0 0 0 0,-1 0 0 0 0,1 0 0 0 0,0 0 0 0 0,0 0 0 0 0,0 0 0 0 0,0 1 0 0 0,0-1 0 0 0,0 0 0 0 0,0 0 0 0 0,0 0 0 0 0,0 0 0 0 0,0 0 0 0 0,-1 0 0 0 0,1 0 0 0 0,0 0 0 0 0,0 0 0 0 0,-1 21 0 0 0,1-9 0 0 0,1 0 0 0 0,1-12 0 0 0,2-6 0 0 0,-4 5 0 0 0,0 1 0 0 0,0-1 0 0 0,1 1 0 0 0,-1-1 0 0 0,0 1 0 0 0,1-1 0 0 0,-1 1 0 0 0,0-1 0 0 0,1 1 0 0 0,-1 0 0 0 0,1-1 0 0 0,-1 1 0 0 0,1 0 0 0 0,-1-1 0 0 0,1 1 0 0 0,-1 0 0 0 0,1 0 0 0 0,-1 0 0 0 0,1-1 0 0 0,-1 1 0 0 0,1 0 0 0 0,-1 0 0 0 0,1 0 0 0 0,-1 0 0 0 0,1 0 0 0 0,0 0 0 0 0,-1 0 0 0 0,1 0 0 0 0,-1 0 0 0 0,1 0 0 0 0,-1 0 0 0 0,1 0 0 0 0,-1 1 0 0 0,1-1 0 0 0,-1 0 0 0 0,2 1 0 0 0,-1-1 0 0 0,5 2 0 0 0,0-1 0 0 0,0 2 0 0 0,0-1 0 0 0,-1 1 0 0 0,1 0 0 0 0,-1 0 0 0 0,1 0 0 0 0,-1 1 0 0 0,0 0 0 0 0,0 0 0 0 0,8 8 0 0 0,13 17 0 0 0,-20-25 0 0 0,-1 1 0 0 0,-1 0 0 0 0,1 1 0 0 0,-1-1 0 0 0,0 1 0 0 0,4 6 0 0 0,1 2 0 0 0,0 0 1 0 0,1-1-1 0 0,1 0 0 0 0,-1-1 0 0 0,2 0 0 0 0,13 10 0 0 0,5 7 13 0 0,1 2 20 0 0,50 37 0 0 0,4 5-33 0 0,-15-17 54 0 0,-37-30-97 0 0,46 48 0 0 0,-69-62 43 0 0,0 1 0 0 0,10 15-1 0 0,9 13 13 0 0,-14-20 22 0 0,-1 0 0 0 0,-1 0-1 0 0,16 39 1 0 0,-18-37-154 0 0,10 21 93 0 0,-2 1-1 0 0,22 77 1 0 0,-24-61 27 0 0,-11-25 0 0 0,10 83 0 0 0,-15-101 0 0 0,10 97 0 0 0,1 74 0 0 0,-6-55 0 0 0,-2-81 22 0 0,12 210 310 0 0,-10-67-642 0 0,-1 0 274 0 0,20 186 36 0 0,-18-265 0 0 0,-1-11 0 0 0,1 172 0 0 0,-8-177 0 0 0,-11 233 0 0 0,2-99 0 0 0,6-103 0 0 0,-1-43 0 0 0,-2 44 0 0 0,1 156 0 0 0,0 244 0 0 0,-8-293 0 0 0,0-34 0 0 0,0 0 0 0 0,-7 217 0 0 0,8-178-13 0 0,-9 79-139 0 0,0-2 21 0 0,-2 217 225 0 0,10-271 44 0 0,-12 160-308 0 0,10-202 344 0 0,-8 21-336 0 0,4 47 101 0 0,7-79 48 0 0,6 117-40 0 0,8-216 42 0 0,1 2 11 0 0,4 0 0 0 0,30 161 0 0 0,-3-143 1 0 0,-21-94 9 0 0,44 131 57 0 0,-40-134-39 0 0,2-1 0 0 0,1 0 1 0 0,2-1-1 0 0,1-1 0 0 0,2-1 1 0 0,2-2-1 0 0,47 50 0 0 0,-35-46-47 0 0,52 39 0 0 0,49 24-22 0 0,-131-95 40 0 0,46 33-28 0 0,53 50-1 0 0,-84-66 8 0 0,-1 0 0 0 0,-1 2 0 0 0,0 0 0 0 0,25 42 0 0 0,-32-45-642 0 0,1-1 0 0 0,30 30 0 0 0,-44-48 548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17AC6-877F-4696-AC04-777C6BC13AA5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6275E-B0BF-4079-AAD4-8CD9B888EF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11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275E-B0BF-4079-AAD4-8CD9B888EF0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66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Token-Verbrauch ist am höchsten bei Methoden, die mehrere Stufen oder große Mengen externer Datenverarbeitung beinhalten, wie z. B.:</a:t>
            </a:r>
          </a:p>
          <a:p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Retrieval-</a:t>
            </a:r>
            <a:r>
              <a:rPr lang="de-DE" dirty="0" err="1"/>
              <a:t>Augmented</a:t>
            </a:r>
            <a:r>
              <a:rPr lang="de-DE" dirty="0"/>
              <a:t> Generation (RAG): Hoher Token-Verbrauch aufgrund der Retrieval- und Generierungsschritte.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Few</a:t>
            </a:r>
            <a:r>
              <a:rPr lang="de-DE" dirty="0"/>
              <a:t>-Shot-Lernen: Erfordert mehr Token, da Beispiele in die Eingabeaufforderung aufgenommen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Fine-tuning mit großen Datensätzen: Die anfängliche Einrichtung verbraucht viele Token, kann aber später den Tokenbedarf pro Interaktion reduzieren.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Unter diesen Verfahren hat RAG in der Regel den höchsten laufenden Token-Verbrauch aufgrund des kontinuierlichen Abrufbedarfs.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275E-B0BF-4079-AAD4-8CD9B888EF0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61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details/cognitive-services/openai-servic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23.png"/><Relationship Id="rId10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hyperlink" Target="mailto:as@alexanderschoenfeld.co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23.png"/><Relationship Id="rId10" Type="http://schemas.openxmlformats.org/officeDocument/2006/relationships/image" Target="../media/image3.png"/><Relationship Id="rId4" Type="http://schemas.openxmlformats.org/officeDocument/2006/relationships/customXml" Target="../ink/ink4.xml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.png"/><Relationship Id="rId7" Type="http://schemas.openxmlformats.org/officeDocument/2006/relationships/hyperlink" Target="https://learn.microsoft.com/en-us/azure/ai-services/document-intelligence/overview?view=doc-intel-4.0.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https://learn.microsoft.com/en-us/azure/ai-services/document-intelligence/concept-layout?view=doc-intel-4.0.0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47.svg"/><Relationship Id="rId9" Type="http://schemas.openxmlformats.org/officeDocument/2006/relationships/customXml" Target="../ink/ink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umentintelligence.ai.azure.com/studio" TargetMode="Externa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7.svg"/><Relationship Id="rId7" Type="http://schemas.openxmlformats.org/officeDocument/2006/relationships/hyperlink" Target="https://azure.microsoft.com/mediahandler/files/resourcefiles/azure-support-plans-datasheet/Azure%20Support%20Datasheet_FINAL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zure.microsoft.com/en-us/pricing/details/storage/blobs/?ef_id=_k_Cj0KCQiAtaOtBhCwARIsAN_x-3ISuaS0mm-I8RnNMRRFi_zjWq4IubjEwgsZemGQJfL8PgC7MCqVPHIaAjrnEALw_wcB_k_&amp;OCID=AIDcmmzzaokddl_SEM__k_Cj0KCQiAtaOtBhCwARIsAN_x-3ISuaS0mm-I8RnNMRRFi_zjWq4IubjEwgsZemGQJfL8PgC7MCqVPHIaAjrnEALw_wcB_k_&amp;gad_source=1&amp;gclid=Cj0KCQiAtaOtBhCwARIsAN_x-3ISuaS0mm-I8RnNMRRFi_zjWq4IubjEwgsZemGQJfL8PgC7MCqVPHIaAjrnEALw_wcB" TargetMode="External"/><Relationship Id="rId5" Type="http://schemas.openxmlformats.org/officeDocument/2006/relationships/hyperlink" Target="https://azure.microsoft.com/en-us/pricing/details/ai-document-intelligence/" TargetMode="External"/><Relationship Id="rId4" Type="http://schemas.openxmlformats.org/officeDocument/2006/relationships/hyperlink" Target="https://portal.azure.com#view/WebsitesExtension/ScaleSpecPicker.ReactView/id/%2Fsubscriptions%2F2e9b285c-f97f-43b3-a9b5-32166bc13c9c%2FresourceGroups%2Frg-businesschat%2Fproviders%2FMicrosoft.Web%2FserverFarms%2Fbusinesschat-hosting-pla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EBFBF5A7-BFAB-63F2-D1FB-817082DA5DFF}"/>
              </a:ext>
            </a:extLst>
          </p:cNvPr>
          <p:cNvSpPr/>
          <p:nvPr/>
        </p:nvSpPr>
        <p:spPr>
          <a:xfrm>
            <a:off x="7924799" y="793732"/>
            <a:ext cx="8385219" cy="1977503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5219" h="1977503">
                <a:moveTo>
                  <a:pt x="0" y="334896"/>
                </a:moveTo>
                <a:cubicBezTo>
                  <a:pt x="0" y="153454"/>
                  <a:pt x="147087" y="6367"/>
                  <a:pt x="328529" y="6367"/>
                </a:cubicBezTo>
                <a:lnTo>
                  <a:pt x="6128986" y="17"/>
                </a:lnTo>
                <a:cubicBezTo>
                  <a:pt x="6444913" y="-1307"/>
                  <a:pt x="6492155" y="71453"/>
                  <a:pt x="6485731" y="356410"/>
                </a:cubicBezTo>
                <a:cubicBezTo>
                  <a:pt x="6484466" y="542809"/>
                  <a:pt x="6484410" y="442929"/>
                  <a:pt x="6486526" y="604060"/>
                </a:cubicBezTo>
                <a:cubicBezTo>
                  <a:pt x="6488642" y="810434"/>
                  <a:pt x="6511529" y="814020"/>
                  <a:pt x="6792914" y="814404"/>
                </a:cubicBezTo>
                <a:lnTo>
                  <a:pt x="7989093" y="814404"/>
                </a:lnTo>
                <a:cubicBezTo>
                  <a:pt x="8390731" y="813861"/>
                  <a:pt x="8388747" y="992596"/>
                  <a:pt x="8384382" y="1232629"/>
                </a:cubicBezTo>
                <a:cubicBezTo>
                  <a:pt x="8385969" y="1417449"/>
                  <a:pt x="8380413" y="1464154"/>
                  <a:pt x="8382000" y="1648974"/>
                </a:cubicBezTo>
                <a:cubicBezTo>
                  <a:pt x="8382000" y="1830416"/>
                  <a:pt x="8234913" y="1977503"/>
                  <a:pt x="8053471" y="1977503"/>
                </a:cubicBezTo>
                <a:lnTo>
                  <a:pt x="328529" y="1977503"/>
                </a:lnTo>
                <a:cubicBezTo>
                  <a:pt x="147087" y="1977503"/>
                  <a:pt x="0" y="1830416"/>
                  <a:pt x="0" y="1648974"/>
                </a:cubicBezTo>
                <a:lnTo>
                  <a:pt x="0" y="334896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6753209" cy="9535436"/>
          </a:xfrm>
          <a:custGeom>
            <a:avLst/>
            <a:gdLst/>
            <a:ahLst/>
            <a:cxnLst/>
            <a:rect l="l" t="t" r="r" b="b"/>
            <a:pathLst>
              <a:path w="6753209" h="9535436">
                <a:moveTo>
                  <a:pt x="0" y="0"/>
                </a:moveTo>
                <a:lnTo>
                  <a:pt x="6753209" y="0"/>
                </a:lnTo>
                <a:lnTo>
                  <a:pt x="6753209" y="9535436"/>
                </a:lnTo>
                <a:lnTo>
                  <a:pt x="0" y="9535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191" r="-10978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6671440" cy="9516386"/>
            <a:chOff x="0" y="0"/>
            <a:chExt cx="1757087" cy="25063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7087" cy="2506373"/>
            </a:xfrm>
            <a:custGeom>
              <a:avLst/>
              <a:gdLst/>
              <a:ahLst/>
              <a:cxnLst/>
              <a:rect l="l" t="t" r="r" b="b"/>
              <a:pathLst>
                <a:path w="1757087" h="2506373">
                  <a:moveTo>
                    <a:pt x="0" y="0"/>
                  </a:moveTo>
                  <a:lnTo>
                    <a:pt x="1757087" y="0"/>
                  </a:lnTo>
                  <a:lnTo>
                    <a:pt x="1757087" y="2506373"/>
                  </a:lnTo>
                  <a:lnTo>
                    <a:pt x="0" y="2506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1757087" cy="2620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1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87151" y="1038225"/>
            <a:ext cx="9172149" cy="1667123"/>
          </a:xfrm>
          <a:prstGeom prst="rect">
            <a:avLst/>
          </a:prstGeom>
          <a:noFill/>
          <a:effectLst/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 spc="-162" dirty="0" err="1">
                <a:solidFill>
                  <a:srgbClr val="FFFFFF"/>
                </a:solidFill>
                <a:latin typeface="Poppins Bold"/>
              </a:rPr>
              <a:t>Tokenverbrauch</a:t>
            </a:r>
            <a:r>
              <a:rPr lang="en-US" sz="5400" spc="-162" dirty="0">
                <a:solidFill>
                  <a:srgbClr val="FFFFFF"/>
                </a:solidFill>
                <a:latin typeface="Poppins Bold"/>
              </a:rPr>
              <a:t>	</a:t>
            </a:r>
          </a:p>
          <a:p>
            <a:pPr>
              <a:lnSpc>
                <a:spcPts val="6480"/>
              </a:lnSpc>
            </a:pPr>
            <a:r>
              <a:rPr lang="en-US" sz="5400" spc="-162" dirty="0">
                <a:solidFill>
                  <a:srgbClr val="FFFFFF"/>
                </a:solidFill>
                <a:latin typeface="Poppins Bold"/>
              </a:rPr>
              <a:t>und </a:t>
            </a:r>
            <a:r>
              <a:rPr lang="en-US" sz="5400" spc="-162" dirty="0" err="1">
                <a:solidFill>
                  <a:srgbClr val="FFFFFF"/>
                </a:solidFill>
                <a:latin typeface="Poppins Bold"/>
              </a:rPr>
              <a:t>Kosten</a:t>
            </a:r>
            <a:r>
              <a:rPr lang="en-US" sz="5400" spc="-162" dirty="0">
                <a:solidFill>
                  <a:srgbClr val="FFFFFF"/>
                </a:solidFill>
                <a:latin typeface="Poppins Bold"/>
              </a:rPr>
              <a:t> </a:t>
            </a:r>
            <a:r>
              <a:rPr lang="en-US" sz="5400" spc="-162" dirty="0" err="1">
                <a:solidFill>
                  <a:srgbClr val="FFFFFF"/>
                </a:solidFill>
                <a:latin typeface="Poppins Bold"/>
              </a:rPr>
              <a:t>bei</a:t>
            </a:r>
            <a:r>
              <a:rPr lang="en-US" sz="5400" spc="-162" dirty="0">
                <a:solidFill>
                  <a:srgbClr val="FFFFFF"/>
                </a:solidFill>
                <a:latin typeface="Poppins Bold"/>
              </a:rPr>
              <a:t> </a:t>
            </a:r>
            <a:r>
              <a:rPr lang="en-US" sz="5400" spc="-162" dirty="0" err="1">
                <a:solidFill>
                  <a:srgbClr val="FFFFFF"/>
                </a:solidFill>
                <a:latin typeface="Poppins Bold"/>
              </a:rPr>
              <a:t>ChatBots</a:t>
            </a:r>
            <a:endParaRPr lang="en-US" sz="5400" spc="-162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087151" y="3779975"/>
            <a:ext cx="9681214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Poppins Light Bold"/>
              </a:rPr>
              <a:t>Was </a:t>
            </a:r>
            <a:r>
              <a:rPr lang="en-US" sz="3600" dirty="0" err="1">
                <a:solidFill>
                  <a:srgbClr val="000000"/>
                </a:solidFill>
                <a:latin typeface="Poppins Light Bold"/>
              </a:rPr>
              <a:t>ist</a:t>
            </a:r>
            <a:r>
              <a:rPr lang="en-US" sz="3600" dirty="0">
                <a:solidFill>
                  <a:srgbClr val="000000"/>
                </a:solidFill>
                <a:latin typeface="Poppins Light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 Light Bold"/>
              </a:rPr>
              <a:t>daran</a:t>
            </a:r>
            <a:r>
              <a:rPr lang="en-US" sz="3600" dirty="0">
                <a:solidFill>
                  <a:srgbClr val="000000"/>
                </a:solidFill>
                <a:latin typeface="Poppins Light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 Light Bold"/>
              </a:rPr>
              <a:t>wichtig</a:t>
            </a:r>
            <a:r>
              <a:rPr lang="en-US" sz="3600" dirty="0">
                <a:solidFill>
                  <a:srgbClr val="000000"/>
                </a:solidFill>
                <a:latin typeface="Poppins Light Bold"/>
              </a:rPr>
              <a:t>?</a:t>
            </a:r>
          </a:p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Poppins Light Bold"/>
              </a:rPr>
              <a:t>Auf was muss ich </a:t>
            </a:r>
            <a:r>
              <a:rPr lang="en-US" sz="3600" dirty="0" err="1">
                <a:solidFill>
                  <a:srgbClr val="000000"/>
                </a:solidFill>
                <a:latin typeface="Poppins Light Bold"/>
              </a:rPr>
              <a:t>achten</a:t>
            </a:r>
            <a:r>
              <a:rPr lang="en-US" sz="3600" dirty="0">
                <a:solidFill>
                  <a:srgbClr val="000000"/>
                </a:solidFill>
                <a:latin typeface="Poppins Light Bold"/>
              </a:rPr>
              <a:t>?</a:t>
            </a:r>
          </a:p>
          <a:p>
            <a:pPr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Poppins Light Bold"/>
            </a:endParaRPr>
          </a:p>
        </p:txBody>
      </p:sp>
      <p:pic>
        <p:nvPicPr>
          <p:cNvPr id="15" name="Grafik 14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225E299A-F6C1-EEDE-3E73-406B5378FF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13">
            <a:extLst>
              <a:ext uri="{FF2B5EF4-FFF2-40B4-BE49-F238E27FC236}">
                <a16:creationId xmlns:a16="http://schemas.microsoft.com/office/drawing/2014/main" id="{0D42AC2C-1028-6A57-5342-56A80FDB9DB1}"/>
              </a:ext>
            </a:extLst>
          </p:cNvPr>
          <p:cNvSpPr/>
          <p:nvPr/>
        </p:nvSpPr>
        <p:spPr>
          <a:xfrm>
            <a:off x="609600" y="726437"/>
            <a:ext cx="5257800" cy="2183990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7355757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928760 w 8385219"/>
              <a:gd name="connsiteY4" fmla="*/ 627492 h 1977503"/>
              <a:gd name="connsiteX5" fmla="*/ 7355757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901 h 1977508"/>
              <a:gd name="connsiteX1" fmla="*/ 328529 w 8385219"/>
              <a:gd name="connsiteY1" fmla="*/ 6372 h 1977508"/>
              <a:gd name="connsiteX2" fmla="*/ 6128986 w 8385219"/>
              <a:gd name="connsiteY2" fmla="*/ 22 h 1977508"/>
              <a:gd name="connsiteX3" fmla="*/ 6939452 w 8385219"/>
              <a:gd name="connsiteY3" fmla="*/ 340793 h 1977508"/>
              <a:gd name="connsiteX4" fmla="*/ 6928760 w 8385219"/>
              <a:gd name="connsiteY4" fmla="*/ 627497 h 1977508"/>
              <a:gd name="connsiteX5" fmla="*/ 7355757 w 8385219"/>
              <a:gd name="connsiteY5" fmla="*/ 814409 h 1977508"/>
              <a:gd name="connsiteX6" fmla="*/ 7989093 w 8385219"/>
              <a:gd name="connsiteY6" fmla="*/ 814409 h 1977508"/>
              <a:gd name="connsiteX7" fmla="*/ 8384382 w 8385219"/>
              <a:gd name="connsiteY7" fmla="*/ 1232634 h 1977508"/>
              <a:gd name="connsiteX8" fmla="*/ 8382000 w 8385219"/>
              <a:gd name="connsiteY8" fmla="*/ 1648979 h 1977508"/>
              <a:gd name="connsiteX9" fmla="*/ 8053471 w 8385219"/>
              <a:gd name="connsiteY9" fmla="*/ 1977508 h 1977508"/>
              <a:gd name="connsiteX10" fmla="*/ 328529 w 8385219"/>
              <a:gd name="connsiteY10" fmla="*/ 1977508 h 1977508"/>
              <a:gd name="connsiteX11" fmla="*/ 0 w 8385219"/>
              <a:gd name="connsiteY11" fmla="*/ 1648979 h 1977508"/>
              <a:gd name="connsiteX12" fmla="*/ 0 w 8385219"/>
              <a:gd name="connsiteY12" fmla="*/ 334901 h 1977508"/>
              <a:gd name="connsiteX0" fmla="*/ 0 w 8385219"/>
              <a:gd name="connsiteY0" fmla="*/ 334901 h 1977508"/>
              <a:gd name="connsiteX1" fmla="*/ 328529 w 8385219"/>
              <a:gd name="connsiteY1" fmla="*/ 6372 h 1977508"/>
              <a:gd name="connsiteX2" fmla="*/ 6496557 w 8385219"/>
              <a:gd name="connsiteY2" fmla="*/ 22 h 1977508"/>
              <a:gd name="connsiteX3" fmla="*/ 6939452 w 8385219"/>
              <a:gd name="connsiteY3" fmla="*/ 340793 h 1977508"/>
              <a:gd name="connsiteX4" fmla="*/ 6928760 w 8385219"/>
              <a:gd name="connsiteY4" fmla="*/ 627497 h 1977508"/>
              <a:gd name="connsiteX5" fmla="*/ 7355757 w 8385219"/>
              <a:gd name="connsiteY5" fmla="*/ 814409 h 1977508"/>
              <a:gd name="connsiteX6" fmla="*/ 7989093 w 8385219"/>
              <a:gd name="connsiteY6" fmla="*/ 814409 h 1977508"/>
              <a:gd name="connsiteX7" fmla="*/ 8384382 w 8385219"/>
              <a:gd name="connsiteY7" fmla="*/ 1232634 h 1977508"/>
              <a:gd name="connsiteX8" fmla="*/ 8382000 w 8385219"/>
              <a:gd name="connsiteY8" fmla="*/ 1648979 h 1977508"/>
              <a:gd name="connsiteX9" fmla="*/ 8053471 w 8385219"/>
              <a:gd name="connsiteY9" fmla="*/ 1977508 h 1977508"/>
              <a:gd name="connsiteX10" fmla="*/ 328529 w 8385219"/>
              <a:gd name="connsiteY10" fmla="*/ 1977508 h 1977508"/>
              <a:gd name="connsiteX11" fmla="*/ 0 w 8385219"/>
              <a:gd name="connsiteY11" fmla="*/ 1648979 h 1977508"/>
              <a:gd name="connsiteX12" fmla="*/ 0 w 8385219"/>
              <a:gd name="connsiteY12" fmla="*/ 334901 h 1977508"/>
              <a:gd name="connsiteX0" fmla="*/ 0 w 8385219"/>
              <a:gd name="connsiteY0" fmla="*/ 335692 h 1978299"/>
              <a:gd name="connsiteX1" fmla="*/ 328529 w 8385219"/>
              <a:gd name="connsiteY1" fmla="*/ 7163 h 1978299"/>
              <a:gd name="connsiteX2" fmla="*/ 6496557 w 8385219"/>
              <a:gd name="connsiteY2" fmla="*/ 813 h 1978299"/>
              <a:gd name="connsiteX3" fmla="*/ 6939452 w 8385219"/>
              <a:gd name="connsiteY3" fmla="*/ 341584 h 1978299"/>
              <a:gd name="connsiteX4" fmla="*/ 6928760 w 8385219"/>
              <a:gd name="connsiteY4" fmla="*/ 628288 h 1978299"/>
              <a:gd name="connsiteX5" fmla="*/ 7355757 w 8385219"/>
              <a:gd name="connsiteY5" fmla="*/ 815200 h 1978299"/>
              <a:gd name="connsiteX6" fmla="*/ 7989093 w 8385219"/>
              <a:gd name="connsiteY6" fmla="*/ 815200 h 1978299"/>
              <a:gd name="connsiteX7" fmla="*/ 8384382 w 8385219"/>
              <a:gd name="connsiteY7" fmla="*/ 1233425 h 1978299"/>
              <a:gd name="connsiteX8" fmla="*/ 8382000 w 8385219"/>
              <a:gd name="connsiteY8" fmla="*/ 1649770 h 1978299"/>
              <a:gd name="connsiteX9" fmla="*/ 8053471 w 8385219"/>
              <a:gd name="connsiteY9" fmla="*/ 1978299 h 1978299"/>
              <a:gd name="connsiteX10" fmla="*/ 328529 w 8385219"/>
              <a:gd name="connsiteY10" fmla="*/ 1978299 h 1978299"/>
              <a:gd name="connsiteX11" fmla="*/ 0 w 8385219"/>
              <a:gd name="connsiteY11" fmla="*/ 1649770 h 1978299"/>
              <a:gd name="connsiteX12" fmla="*/ 0 w 8385219"/>
              <a:gd name="connsiteY12" fmla="*/ 335692 h 1978299"/>
              <a:gd name="connsiteX0" fmla="*/ 0 w 8385219"/>
              <a:gd name="connsiteY0" fmla="*/ 335774 h 1978381"/>
              <a:gd name="connsiteX1" fmla="*/ 328529 w 8385219"/>
              <a:gd name="connsiteY1" fmla="*/ 7245 h 1978381"/>
              <a:gd name="connsiteX2" fmla="*/ 6496557 w 8385219"/>
              <a:gd name="connsiteY2" fmla="*/ 895 h 1978381"/>
              <a:gd name="connsiteX3" fmla="*/ 6939452 w 8385219"/>
              <a:gd name="connsiteY3" fmla="*/ 341666 h 1978381"/>
              <a:gd name="connsiteX4" fmla="*/ 6928760 w 8385219"/>
              <a:gd name="connsiteY4" fmla="*/ 628370 h 1978381"/>
              <a:gd name="connsiteX5" fmla="*/ 7355757 w 8385219"/>
              <a:gd name="connsiteY5" fmla="*/ 815282 h 1978381"/>
              <a:gd name="connsiteX6" fmla="*/ 7989093 w 8385219"/>
              <a:gd name="connsiteY6" fmla="*/ 815282 h 1978381"/>
              <a:gd name="connsiteX7" fmla="*/ 8384382 w 8385219"/>
              <a:gd name="connsiteY7" fmla="*/ 1233507 h 1978381"/>
              <a:gd name="connsiteX8" fmla="*/ 8382000 w 8385219"/>
              <a:gd name="connsiteY8" fmla="*/ 1649852 h 1978381"/>
              <a:gd name="connsiteX9" fmla="*/ 8053471 w 8385219"/>
              <a:gd name="connsiteY9" fmla="*/ 1978381 h 1978381"/>
              <a:gd name="connsiteX10" fmla="*/ 328529 w 8385219"/>
              <a:gd name="connsiteY10" fmla="*/ 1978381 h 1978381"/>
              <a:gd name="connsiteX11" fmla="*/ 0 w 8385219"/>
              <a:gd name="connsiteY11" fmla="*/ 1649852 h 1978381"/>
              <a:gd name="connsiteX12" fmla="*/ 0 w 8385219"/>
              <a:gd name="connsiteY12" fmla="*/ 335774 h 1978381"/>
              <a:gd name="connsiteX0" fmla="*/ 0 w 8385219"/>
              <a:gd name="connsiteY0" fmla="*/ 336576 h 1979183"/>
              <a:gd name="connsiteX1" fmla="*/ 328529 w 8385219"/>
              <a:gd name="connsiteY1" fmla="*/ 8047 h 1979183"/>
              <a:gd name="connsiteX2" fmla="*/ 6496557 w 8385219"/>
              <a:gd name="connsiteY2" fmla="*/ 1697 h 1979183"/>
              <a:gd name="connsiteX3" fmla="*/ 6922222 w 8385219"/>
              <a:gd name="connsiteY3" fmla="*/ 303413 h 1979183"/>
              <a:gd name="connsiteX4" fmla="*/ 6928760 w 8385219"/>
              <a:gd name="connsiteY4" fmla="*/ 629172 h 1979183"/>
              <a:gd name="connsiteX5" fmla="*/ 7355757 w 8385219"/>
              <a:gd name="connsiteY5" fmla="*/ 816084 h 1979183"/>
              <a:gd name="connsiteX6" fmla="*/ 7989093 w 8385219"/>
              <a:gd name="connsiteY6" fmla="*/ 816084 h 1979183"/>
              <a:gd name="connsiteX7" fmla="*/ 8384382 w 8385219"/>
              <a:gd name="connsiteY7" fmla="*/ 1234309 h 1979183"/>
              <a:gd name="connsiteX8" fmla="*/ 8382000 w 8385219"/>
              <a:gd name="connsiteY8" fmla="*/ 1650654 h 1979183"/>
              <a:gd name="connsiteX9" fmla="*/ 8053471 w 8385219"/>
              <a:gd name="connsiteY9" fmla="*/ 1979183 h 1979183"/>
              <a:gd name="connsiteX10" fmla="*/ 328529 w 8385219"/>
              <a:gd name="connsiteY10" fmla="*/ 1979183 h 1979183"/>
              <a:gd name="connsiteX11" fmla="*/ 0 w 8385219"/>
              <a:gd name="connsiteY11" fmla="*/ 1650654 h 1979183"/>
              <a:gd name="connsiteX12" fmla="*/ 0 w 8385219"/>
              <a:gd name="connsiteY12" fmla="*/ 336576 h 1979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5219" h="1979183">
                <a:moveTo>
                  <a:pt x="0" y="336576"/>
                </a:moveTo>
                <a:cubicBezTo>
                  <a:pt x="0" y="155134"/>
                  <a:pt x="147087" y="8047"/>
                  <a:pt x="328529" y="8047"/>
                </a:cubicBezTo>
                <a:lnTo>
                  <a:pt x="6496557" y="1697"/>
                </a:lnTo>
                <a:cubicBezTo>
                  <a:pt x="6760794" y="-7438"/>
                  <a:pt x="6894186" y="10645"/>
                  <a:pt x="6922222" y="303413"/>
                </a:cubicBezTo>
                <a:cubicBezTo>
                  <a:pt x="6920957" y="489812"/>
                  <a:pt x="6926644" y="468041"/>
                  <a:pt x="6928760" y="629172"/>
                </a:cubicBezTo>
                <a:cubicBezTo>
                  <a:pt x="6930876" y="835546"/>
                  <a:pt x="7074372" y="815700"/>
                  <a:pt x="7355757" y="816084"/>
                </a:cubicBezTo>
                <a:lnTo>
                  <a:pt x="7989093" y="816084"/>
                </a:lnTo>
                <a:cubicBezTo>
                  <a:pt x="8390731" y="815541"/>
                  <a:pt x="8388747" y="994276"/>
                  <a:pt x="8384382" y="1234309"/>
                </a:cubicBezTo>
                <a:cubicBezTo>
                  <a:pt x="8385969" y="1419129"/>
                  <a:pt x="8380413" y="1465834"/>
                  <a:pt x="8382000" y="1650654"/>
                </a:cubicBezTo>
                <a:cubicBezTo>
                  <a:pt x="8382000" y="1832096"/>
                  <a:pt x="8234913" y="1979183"/>
                  <a:pt x="8053471" y="1979183"/>
                </a:cubicBezTo>
                <a:lnTo>
                  <a:pt x="328529" y="1979183"/>
                </a:lnTo>
                <a:cubicBezTo>
                  <a:pt x="147087" y="1979183"/>
                  <a:pt x="0" y="1832096"/>
                  <a:pt x="0" y="1650654"/>
                </a:cubicBezTo>
                <a:lnTo>
                  <a:pt x="0" y="336576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9567147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Prompt</a:t>
            </a:r>
          </a:p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Engineering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4741" y="3867150"/>
            <a:ext cx="1620745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/>
            <a:r>
              <a:rPr lang="de-DE" sz="4800" dirty="0">
                <a:solidFill>
                  <a:srgbClr val="000000"/>
                </a:solidFill>
                <a:latin typeface="Poppins Bold"/>
              </a:rPr>
              <a:t>Hinzufügen spezifischer Informationen </a:t>
            </a:r>
          </a:p>
          <a:p>
            <a:pPr marL="518160" lvl="1"/>
            <a:r>
              <a:rPr lang="de-DE" sz="4800" dirty="0">
                <a:solidFill>
                  <a:srgbClr val="000000"/>
                </a:solidFill>
                <a:latin typeface="Poppins Bold"/>
              </a:rPr>
              <a:t>zum Prompt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1DC72-55EF-164C-D745-1A3CDC6230CE}"/>
              </a:ext>
            </a:extLst>
          </p:cNvPr>
          <p:cNvSpPr txBox="1"/>
          <p:nvPr/>
        </p:nvSpPr>
        <p:spPr>
          <a:xfrm>
            <a:off x="1552571" y="5594905"/>
            <a:ext cx="16049629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Persona </a:t>
            </a:r>
            <a:r>
              <a:rPr lang="de-DE" sz="4000" dirty="0" err="1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Assignment</a:t>
            </a:r>
            <a:endParaRPr lang="de-DE" sz="4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Few</a:t>
            </a: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-Shot Learning</a:t>
            </a: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Dynamic </a:t>
            </a:r>
            <a:r>
              <a:rPr lang="de-DE" sz="4000" dirty="0" err="1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Prompting</a:t>
            </a:r>
            <a:endParaRPr lang="de-DE" sz="4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Summarization</a:t>
            </a:r>
            <a:endParaRPr lang="de-DE" sz="4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Contextual</a:t>
            </a: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Information</a:t>
            </a: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Prompt </a:t>
            </a:r>
            <a:r>
              <a:rPr lang="de-DE" sz="4000" dirty="0" err="1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Chaining</a:t>
            </a:r>
            <a:endParaRPr lang="de-DE" sz="4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203960" lvl="1" indent="-6858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030A416-E5B9-1300-991C-D58943230BB0}"/>
              </a:ext>
            </a:extLst>
          </p:cNvPr>
          <p:cNvGrpSpPr/>
          <p:nvPr/>
        </p:nvGrpSpPr>
        <p:grpSpPr>
          <a:xfrm>
            <a:off x="13578402" y="699901"/>
            <a:ext cx="1890198" cy="2450037"/>
            <a:chOff x="7239000" y="5180463"/>
            <a:chExt cx="3048000" cy="3950757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3A4263B8-195D-BC7C-0947-E66409A6ACAE}"/>
                </a:ext>
              </a:extLst>
            </p:cNvPr>
            <p:cNvSpPr/>
            <p:nvPr/>
          </p:nvSpPr>
          <p:spPr>
            <a:xfrm>
              <a:off x="7239000" y="5180463"/>
              <a:ext cx="3048000" cy="39507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Fine</a:t>
              </a:r>
              <a:b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tuning</a:t>
              </a:r>
            </a:p>
            <a:p>
              <a:pPr algn="ctr"/>
              <a:endParaRPr lang="de-DE" sz="1100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Learn new skills</a:t>
              </a:r>
              <a:b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</a:br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(permanent)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C369DCB-687F-860E-C973-76CBB5ACF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6736" y="5499585"/>
              <a:ext cx="552527" cy="590632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BA78B8-578F-3E48-C428-E6A1D145051F}"/>
              </a:ext>
            </a:extLst>
          </p:cNvPr>
          <p:cNvGrpSpPr/>
          <p:nvPr/>
        </p:nvGrpSpPr>
        <p:grpSpPr>
          <a:xfrm>
            <a:off x="15776829" y="699901"/>
            <a:ext cx="1890198" cy="2450037"/>
            <a:chOff x="10972800" y="5180463"/>
            <a:chExt cx="3048000" cy="3950757"/>
          </a:xfrm>
          <a:solidFill>
            <a:schemeClr val="bg1">
              <a:lumMod val="85000"/>
            </a:schemeClr>
          </a:solidFill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BACF066F-6FA9-EBDD-3A43-F75B2FCC8714}"/>
                </a:ext>
              </a:extLst>
            </p:cNvPr>
            <p:cNvSpPr/>
            <p:nvPr/>
          </p:nvSpPr>
          <p:spPr>
            <a:xfrm>
              <a:off x="10972800" y="5180463"/>
              <a:ext cx="3048000" cy="39507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</a:t>
              </a:r>
            </a:p>
            <a:p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R</a:t>
              </a:r>
              <a:r>
                <a:rPr lang="de-DE" sz="16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etrieval</a:t>
              </a: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</a:t>
              </a:r>
              <a:b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A</a:t>
              </a:r>
              <a:r>
                <a:rPr lang="de-DE" sz="16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ugmented</a:t>
              </a:r>
              <a:b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G</a:t>
              </a:r>
              <a:r>
                <a:rPr lang="de-DE" sz="16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eneration</a:t>
              </a:r>
            </a:p>
            <a:p>
              <a:pPr algn="ctr"/>
              <a:endParaRPr lang="de-DE" sz="1100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Learn new facts</a:t>
              </a:r>
              <a:b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</a:br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(temporary)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44ECEB66-3401-4534-EFB7-2F5807444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8589" y="5485295"/>
              <a:ext cx="619211" cy="619211"/>
            </a:xfrm>
            <a:prstGeom prst="rect">
              <a:avLst/>
            </a:prstGeom>
            <a:grpFill/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A183F59-3175-E24A-629E-EA021CC34569}"/>
              </a:ext>
            </a:extLst>
          </p:cNvPr>
          <p:cNvGrpSpPr/>
          <p:nvPr/>
        </p:nvGrpSpPr>
        <p:grpSpPr>
          <a:xfrm>
            <a:off x="11368602" y="676594"/>
            <a:ext cx="1890198" cy="2450037"/>
            <a:chOff x="3505200" y="5180463"/>
            <a:chExt cx="3048000" cy="39507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20A07CB8-CD23-DDA0-D87E-D82A833DC7AB}"/>
                </a:ext>
              </a:extLst>
            </p:cNvPr>
            <p:cNvSpPr/>
            <p:nvPr/>
          </p:nvSpPr>
          <p:spPr>
            <a:xfrm>
              <a:off x="3505200" y="5180463"/>
              <a:ext cx="3048000" cy="3950757"/>
            </a:xfrm>
            <a:prstGeom prst="roundRect">
              <a:avLst/>
            </a:prstGeom>
            <a:solidFill>
              <a:srgbClr val="2454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Prompt engineering</a:t>
              </a:r>
            </a:p>
            <a:p>
              <a:pPr algn="ctr"/>
              <a:endParaRPr lang="de-DE" sz="1100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In-</a:t>
              </a:r>
              <a:r>
                <a:rPr lang="de-DE" sz="1100" dirty="0" err="1">
                  <a:latin typeface="Poppins Light" panose="00000400000000000000" pitchFamily="2" charset="0"/>
                  <a:cs typeface="Poppins Light" panose="00000400000000000000" pitchFamily="2" charset="0"/>
                </a:rPr>
                <a:t>context</a:t>
              </a:r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learning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F12805D2-0CEA-A26B-5836-085A7AB5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3884" y="5527858"/>
              <a:ext cx="590632" cy="562053"/>
            </a:xfrm>
            <a:prstGeom prst="rect">
              <a:avLst/>
            </a:prstGeom>
          </p:spPr>
        </p:pic>
      </p:grpSp>
      <p:pic>
        <p:nvPicPr>
          <p:cNvPr id="27" name="Grafik 26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97E8244D-553A-C9E5-F56B-A70561C4E3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14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3F5051F-AD4D-6418-1041-1FCAAA0F00A6}"/>
              </a:ext>
            </a:extLst>
          </p:cNvPr>
          <p:cNvSpPr/>
          <p:nvPr/>
        </p:nvSpPr>
        <p:spPr>
          <a:xfrm>
            <a:off x="685800" y="810946"/>
            <a:ext cx="4724400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9567147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Fine tuning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4741" y="3867150"/>
            <a:ext cx="1468345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/>
            <a:r>
              <a:rPr lang="de-DE" sz="4800" dirty="0">
                <a:solidFill>
                  <a:srgbClr val="000000"/>
                </a:solidFill>
                <a:latin typeface="Poppins Bold"/>
              </a:rPr>
              <a:t>Umfassendes anreichern und trainieren eines LLMs. Permanent präsentes Wissen.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1DC72-55EF-164C-D745-1A3CDC6230CE}"/>
              </a:ext>
            </a:extLst>
          </p:cNvPr>
          <p:cNvSpPr txBox="1"/>
          <p:nvPr/>
        </p:nvSpPr>
        <p:spPr>
          <a:xfrm>
            <a:off x="1394741" y="5800958"/>
            <a:ext cx="1604962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Vorhandene Modelle schulen</a:t>
            </a: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Neues Wissen einbinden</a:t>
            </a: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FF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Teuer</a:t>
            </a: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zu entwickeln</a:t>
            </a: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FF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Kostspielig</a:t>
            </a: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zu hosten</a:t>
            </a:r>
            <a:endParaRPr lang="en-US" sz="4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030A416-E5B9-1300-991C-D58943230BB0}"/>
              </a:ext>
            </a:extLst>
          </p:cNvPr>
          <p:cNvGrpSpPr/>
          <p:nvPr/>
        </p:nvGrpSpPr>
        <p:grpSpPr>
          <a:xfrm>
            <a:off x="13578402" y="699901"/>
            <a:ext cx="1890198" cy="2450037"/>
            <a:chOff x="7239000" y="5180463"/>
            <a:chExt cx="3048000" cy="3950757"/>
          </a:xfrm>
          <a:solidFill>
            <a:srgbClr val="2454C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3A4263B8-195D-BC7C-0947-E66409A6ACAE}"/>
                </a:ext>
              </a:extLst>
            </p:cNvPr>
            <p:cNvSpPr/>
            <p:nvPr/>
          </p:nvSpPr>
          <p:spPr>
            <a:xfrm>
              <a:off x="7239000" y="5180463"/>
              <a:ext cx="3048000" cy="39507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Fine</a:t>
              </a:r>
              <a:b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tuning</a:t>
              </a:r>
            </a:p>
            <a:p>
              <a:pPr algn="ctr"/>
              <a:endParaRPr lang="de-DE" sz="1100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Learn new skills</a:t>
              </a:r>
              <a:b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</a:br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(permanent)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C369DCB-687F-860E-C973-76CBB5ACF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6736" y="5499585"/>
              <a:ext cx="552527" cy="590632"/>
            </a:xfrm>
            <a:prstGeom prst="rect">
              <a:avLst/>
            </a:prstGeom>
            <a:grpFill/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BA78B8-578F-3E48-C428-E6A1D145051F}"/>
              </a:ext>
            </a:extLst>
          </p:cNvPr>
          <p:cNvGrpSpPr/>
          <p:nvPr/>
        </p:nvGrpSpPr>
        <p:grpSpPr>
          <a:xfrm>
            <a:off x="15776829" y="699901"/>
            <a:ext cx="1890198" cy="2450037"/>
            <a:chOff x="10972800" y="5180463"/>
            <a:chExt cx="3048000" cy="3950757"/>
          </a:xfrm>
          <a:solidFill>
            <a:schemeClr val="bg1">
              <a:lumMod val="85000"/>
            </a:schemeClr>
          </a:solidFill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BACF066F-6FA9-EBDD-3A43-F75B2FCC8714}"/>
                </a:ext>
              </a:extLst>
            </p:cNvPr>
            <p:cNvSpPr/>
            <p:nvPr/>
          </p:nvSpPr>
          <p:spPr>
            <a:xfrm>
              <a:off x="10972800" y="5180463"/>
              <a:ext cx="3048000" cy="39507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</a:t>
              </a:r>
            </a:p>
            <a:p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R</a:t>
              </a:r>
              <a:r>
                <a:rPr lang="de-DE" sz="16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etrieval</a:t>
              </a: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</a:t>
              </a:r>
              <a:b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A</a:t>
              </a:r>
              <a:r>
                <a:rPr lang="de-DE" sz="16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ugmented</a:t>
              </a:r>
              <a:b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G</a:t>
              </a:r>
              <a:r>
                <a:rPr lang="de-DE" sz="16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eneration</a:t>
              </a:r>
            </a:p>
            <a:p>
              <a:pPr algn="ctr"/>
              <a:endParaRPr lang="de-DE" sz="1100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Learn new facts</a:t>
              </a:r>
              <a:b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</a:br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(temporary)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44ECEB66-3401-4534-EFB7-2F5807444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8589" y="5485295"/>
              <a:ext cx="619211" cy="619211"/>
            </a:xfrm>
            <a:prstGeom prst="rect">
              <a:avLst/>
            </a:prstGeom>
            <a:grpFill/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A183F59-3175-E24A-629E-EA021CC34569}"/>
              </a:ext>
            </a:extLst>
          </p:cNvPr>
          <p:cNvGrpSpPr/>
          <p:nvPr/>
        </p:nvGrpSpPr>
        <p:grpSpPr>
          <a:xfrm>
            <a:off x="11368602" y="676594"/>
            <a:ext cx="1890198" cy="2450037"/>
            <a:chOff x="3505200" y="5180463"/>
            <a:chExt cx="3048000" cy="3950757"/>
          </a:xfrm>
          <a:solidFill>
            <a:schemeClr val="bg1">
              <a:lumMod val="85000"/>
            </a:schemeClr>
          </a:solidFill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20A07CB8-CD23-DDA0-D87E-D82A833DC7AB}"/>
                </a:ext>
              </a:extLst>
            </p:cNvPr>
            <p:cNvSpPr/>
            <p:nvPr/>
          </p:nvSpPr>
          <p:spPr>
            <a:xfrm>
              <a:off x="3505200" y="5180463"/>
              <a:ext cx="3048000" cy="39507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Prompt engineering</a:t>
              </a:r>
            </a:p>
            <a:p>
              <a:pPr algn="ctr"/>
              <a:endParaRPr lang="de-DE" sz="1100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In-</a:t>
              </a:r>
              <a:r>
                <a:rPr lang="de-DE" sz="1100" dirty="0" err="1">
                  <a:latin typeface="Poppins Light" panose="00000400000000000000" pitchFamily="2" charset="0"/>
                  <a:cs typeface="Poppins Light" panose="00000400000000000000" pitchFamily="2" charset="0"/>
                </a:rPr>
                <a:t>context</a:t>
              </a:r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learning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F12805D2-0CEA-A26B-5836-085A7AB5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3884" y="5527858"/>
              <a:ext cx="590632" cy="562053"/>
            </a:xfrm>
            <a:prstGeom prst="rect">
              <a:avLst/>
            </a:prstGeom>
            <a:grpFill/>
          </p:spPr>
        </p:pic>
      </p:grpSp>
      <p:pic>
        <p:nvPicPr>
          <p:cNvPr id="12" name="Grafik 11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9D505A6B-D65A-A753-4B5A-0FC7FF6C24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30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13">
            <a:extLst>
              <a:ext uri="{FF2B5EF4-FFF2-40B4-BE49-F238E27FC236}">
                <a16:creationId xmlns:a16="http://schemas.microsoft.com/office/drawing/2014/main" id="{0D42AC2C-1028-6A57-5342-56A80FDB9DB1}"/>
              </a:ext>
            </a:extLst>
          </p:cNvPr>
          <p:cNvSpPr/>
          <p:nvPr/>
        </p:nvSpPr>
        <p:spPr>
          <a:xfrm flipV="1">
            <a:off x="589128" y="676594"/>
            <a:ext cx="8534400" cy="2233073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7355757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928760 w 8385219"/>
              <a:gd name="connsiteY4" fmla="*/ 627492 h 1977503"/>
              <a:gd name="connsiteX5" fmla="*/ 7355757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901 h 1977508"/>
              <a:gd name="connsiteX1" fmla="*/ 328529 w 8385219"/>
              <a:gd name="connsiteY1" fmla="*/ 6372 h 1977508"/>
              <a:gd name="connsiteX2" fmla="*/ 6128986 w 8385219"/>
              <a:gd name="connsiteY2" fmla="*/ 22 h 1977508"/>
              <a:gd name="connsiteX3" fmla="*/ 6939452 w 8385219"/>
              <a:gd name="connsiteY3" fmla="*/ 340793 h 1977508"/>
              <a:gd name="connsiteX4" fmla="*/ 6928760 w 8385219"/>
              <a:gd name="connsiteY4" fmla="*/ 627497 h 1977508"/>
              <a:gd name="connsiteX5" fmla="*/ 7355757 w 8385219"/>
              <a:gd name="connsiteY5" fmla="*/ 814409 h 1977508"/>
              <a:gd name="connsiteX6" fmla="*/ 7989093 w 8385219"/>
              <a:gd name="connsiteY6" fmla="*/ 814409 h 1977508"/>
              <a:gd name="connsiteX7" fmla="*/ 8384382 w 8385219"/>
              <a:gd name="connsiteY7" fmla="*/ 1232634 h 1977508"/>
              <a:gd name="connsiteX8" fmla="*/ 8382000 w 8385219"/>
              <a:gd name="connsiteY8" fmla="*/ 1648979 h 1977508"/>
              <a:gd name="connsiteX9" fmla="*/ 8053471 w 8385219"/>
              <a:gd name="connsiteY9" fmla="*/ 1977508 h 1977508"/>
              <a:gd name="connsiteX10" fmla="*/ 328529 w 8385219"/>
              <a:gd name="connsiteY10" fmla="*/ 1977508 h 1977508"/>
              <a:gd name="connsiteX11" fmla="*/ 0 w 8385219"/>
              <a:gd name="connsiteY11" fmla="*/ 1648979 h 1977508"/>
              <a:gd name="connsiteX12" fmla="*/ 0 w 8385219"/>
              <a:gd name="connsiteY12" fmla="*/ 334901 h 1977508"/>
              <a:gd name="connsiteX0" fmla="*/ 0 w 8385219"/>
              <a:gd name="connsiteY0" fmla="*/ 334901 h 1977508"/>
              <a:gd name="connsiteX1" fmla="*/ 328529 w 8385219"/>
              <a:gd name="connsiteY1" fmla="*/ 6372 h 1977508"/>
              <a:gd name="connsiteX2" fmla="*/ 6496557 w 8385219"/>
              <a:gd name="connsiteY2" fmla="*/ 22 h 1977508"/>
              <a:gd name="connsiteX3" fmla="*/ 6939452 w 8385219"/>
              <a:gd name="connsiteY3" fmla="*/ 340793 h 1977508"/>
              <a:gd name="connsiteX4" fmla="*/ 6928760 w 8385219"/>
              <a:gd name="connsiteY4" fmla="*/ 627497 h 1977508"/>
              <a:gd name="connsiteX5" fmla="*/ 7355757 w 8385219"/>
              <a:gd name="connsiteY5" fmla="*/ 814409 h 1977508"/>
              <a:gd name="connsiteX6" fmla="*/ 7989093 w 8385219"/>
              <a:gd name="connsiteY6" fmla="*/ 814409 h 1977508"/>
              <a:gd name="connsiteX7" fmla="*/ 8384382 w 8385219"/>
              <a:gd name="connsiteY7" fmla="*/ 1232634 h 1977508"/>
              <a:gd name="connsiteX8" fmla="*/ 8382000 w 8385219"/>
              <a:gd name="connsiteY8" fmla="*/ 1648979 h 1977508"/>
              <a:gd name="connsiteX9" fmla="*/ 8053471 w 8385219"/>
              <a:gd name="connsiteY9" fmla="*/ 1977508 h 1977508"/>
              <a:gd name="connsiteX10" fmla="*/ 328529 w 8385219"/>
              <a:gd name="connsiteY10" fmla="*/ 1977508 h 1977508"/>
              <a:gd name="connsiteX11" fmla="*/ 0 w 8385219"/>
              <a:gd name="connsiteY11" fmla="*/ 1648979 h 1977508"/>
              <a:gd name="connsiteX12" fmla="*/ 0 w 8385219"/>
              <a:gd name="connsiteY12" fmla="*/ 334901 h 1977508"/>
              <a:gd name="connsiteX0" fmla="*/ 0 w 8385219"/>
              <a:gd name="connsiteY0" fmla="*/ 335692 h 1978299"/>
              <a:gd name="connsiteX1" fmla="*/ 328529 w 8385219"/>
              <a:gd name="connsiteY1" fmla="*/ 7163 h 1978299"/>
              <a:gd name="connsiteX2" fmla="*/ 6496557 w 8385219"/>
              <a:gd name="connsiteY2" fmla="*/ 813 h 1978299"/>
              <a:gd name="connsiteX3" fmla="*/ 6939452 w 8385219"/>
              <a:gd name="connsiteY3" fmla="*/ 341584 h 1978299"/>
              <a:gd name="connsiteX4" fmla="*/ 6928760 w 8385219"/>
              <a:gd name="connsiteY4" fmla="*/ 628288 h 1978299"/>
              <a:gd name="connsiteX5" fmla="*/ 7355757 w 8385219"/>
              <a:gd name="connsiteY5" fmla="*/ 815200 h 1978299"/>
              <a:gd name="connsiteX6" fmla="*/ 7989093 w 8385219"/>
              <a:gd name="connsiteY6" fmla="*/ 815200 h 1978299"/>
              <a:gd name="connsiteX7" fmla="*/ 8384382 w 8385219"/>
              <a:gd name="connsiteY7" fmla="*/ 1233425 h 1978299"/>
              <a:gd name="connsiteX8" fmla="*/ 8382000 w 8385219"/>
              <a:gd name="connsiteY8" fmla="*/ 1649770 h 1978299"/>
              <a:gd name="connsiteX9" fmla="*/ 8053471 w 8385219"/>
              <a:gd name="connsiteY9" fmla="*/ 1978299 h 1978299"/>
              <a:gd name="connsiteX10" fmla="*/ 328529 w 8385219"/>
              <a:gd name="connsiteY10" fmla="*/ 1978299 h 1978299"/>
              <a:gd name="connsiteX11" fmla="*/ 0 w 8385219"/>
              <a:gd name="connsiteY11" fmla="*/ 1649770 h 1978299"/>
              <a:gd name="connsiteX12" fmla="*/ 0 w 8385219"/>
              <a:gd name="connsiteY12" fmla="*/ 335692 h 1978299"/>
              <a:gd name="connsiteX0" fmla="*/ 0 w 8385219"/>
              <a:gd name="connsiteY0" fmla="*/ 335774 h 1978381"/>
              <a:gd name="connsiteX1" fmla="*/ 328529 w 8385219"/>
              <a:gd name="connsiteY1" fmla="*/ 7245 h 1978381"/>
              <a:gd name="connsiteX2" fmla="*/ 6496557 w 8385219"/>
              <a:gd name="connsiteY2" fmla="*/ 895 h 1978381"/>
              <a:gd name="connsiteX3" fmla="*/ 6939452 w 8385219"/>
              <a:gd name="connsiteY3" fmla="*/ 341666 h 1978381"/>
              <a:gd name="connsiteX4" fmla="*/ 6928760 w 8385219"/>
              <a:gd name="connsiteY4" fmla="*/ 628370 h 1978381"/>
              <a:gd name="connsiteX5" fmla="*/ 7355757 w 8385219"/>
              <a:gd name="connsiteY5" fmla="*/ 815282 h 1978381"/>
              <a:gd name="connsiteX6" fmla="*/ 7989093 w 8385219"/>
              <a:gd name="connsiteY6" fmla="*/ 815282 h 1978381"/>
              <a:gd name="connsiteX7" fmla="*/ 8384382 w 8385219"/>
              <a:gd name="connsiteY7" fmla="*/ 1233507 h 1978381"/>
              <a:gd name="connsiteX8" fmla="*/ 8382000 w 8385219"/>
              <a:gd name="connsiteY8" fmla="*/ 1649852 h 1978381"/>
              <a:gd name="connsiteX9" fmla="*/ 8053471 w 8385219"/>
              <a:gd name="connsiteY9" fmla="*/ 1978381 h 1978381"/>
              <a:gd name="connsiteX10" fmla="*/ 328529 w 8385219"/>
              <a:gd name="connsiteY10" fmla="*/ 1978381 h 1978381"/>
              <a:gd name="connsiteX11" fmla="*/ 0 w 8385219"/>
              <a:gd name="connsiteY11" fmla="*/ 1649852 h 1978381"/>
              <a:gd name="connsiteX12" fmla="*/ 0 w 8385219"/>
              <a:gd name="connsiteY12" fmla="*/ 335774 h 1978381"/>
              <a:gd name="connsiteX0" fmla="*/ 0 w 8385219"/>
              <a:gd name="connsiteY0" fmla="*/ 336576 h 1979183"/>
              <a:gd name="connsiteX1" fmla="*/ 328529 w 8385219"/>
              <a:gd name="connsiteY1" fmla="*/ 8047 h 1979183"/>
              <a:gd name="connsiteX2" fmla="*/ 6496557 w 8385219"/>
              <a:gd name="connsiteY2" fmla="*/ 1697 h 1979183"/>
              <a:gd name="connsiteX3" fmla="*/ 6922222 w 8385219"/>
              <a:gd name="connsiteY3" fmla="*/ 303413 h 1979183"/>
              <a:gd name="connsiteX4" fmla="*/ 6928760 w 8385219"/>
              <a:gd name="connsiteY4" fmla="*/ 629172 h 1979183"/>
              <a:gd name="connsiteX5" fmla="*/ 7355757 w 8385219"/>
              <a:gd name="connsiteY5" fmla="*/ 816084 h 1979183"/>
              <a:gd name="connsiteX6" fmla="*/ 7989093 w 8385219"/>
              <a:gd name="connsiteY6" fmla="*/ 816084 h 1979183"/>
              <a:gd name="connsiteX7" fmla="*/ 8384382 w 8385219"/>
              <a:gd name="connsiteY7" fmla="*/ 1234309 h 1979183"/>
              <a:gd name="connsiteX8" fmla="*/ 8382000 w 8385219"/>
              <a:gd name="connsiteY8" fmla="*/ 1650654 h 1979183"/>
              <a:gd name="connsiteX9" fmla="*/ 8053471 w 8385219"/>
              <a:gd name="connsiteY9" fmla="*/ 1979183 h 1979183"/>
              <a:gd name="connsiteX10" fmla="*/ 328529 w 8385219"/>
              <a:gd name="connsiteY10" fmla="*/ 1979183 h 1979183"/>
              <a:gd name="connsiteX11" fmla="*/ 0 w 8385219"/>
              <a:gd name="connsiteY11" fmla="*/ 1650654 h 1979183"/>
              <a:gd name="connsiteX12" fmla="*/ 0 w 8385219"/>
              <a:gd name="connsiteY12" fmla="*/ 336576 h 1979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5219" h="1979183">
                <a:moveTo>
                  <a:pt x="0" y="336576"/>
                </a:moveTo>
                <a:cubicBezTo>
                  <a:pt x="0" y="155134"/>
                  <a:pt x="147087" y="8047"/>
                  <a:pt x="328529" y="8047"/>
                </a:cubicBezTo>
                <a:lnTo>
                  <a:pt x="6496557" y="1697"/>
                </a:lnTo>
                <a:cubicBezTo>
                  <a:pt x="6760794" y="-7438"/>
                  <a:pt x="6894186" y="10645"/>
                  <a:pt x="6922222" y="303413"/>
                </a:cubicBezTo>
                <a:cubicBezTo>
                  <a:pt x="6920957" y="489812"/>
                  <a:pt x="6926644" y="468041"/>
                  <a:pt x="6928760" y="629172"/>
                </a:cubicBezTo>
                <a:cubicBezTo>
                  <a:pt x="6930876" y="835546"/>
                  <a:pt x="7074372" y="815700"/>
                  <a:pt x="7355757" y="816084"/>
                </a:cubicBezTo>
                <a:lnTo>
                  <a:pt x="7989093" y="816084"/>
                </a:lnTo>
                <a:cubicBezTo>
                  <a:pt x="8390731" y="815541"/>
                  <a:pt x="8388747" y="994276"/>
                  <a:pt x="8384382" y="1234309"/>
                </a:cubicBezTo>
                <a:cubicBezTo>
                  <a:pt x="8385969" y="1419129"/>
                  <a:pt x="8380413" y="1465834"/>
                  <a:pt x="8382000" y="1650654"/>
                </a:cubicBezTo>
                <a:cubicBezTo>
                  <a:pt x="8382000" y="1832096"/>
                  <a:pt x="8234913" y="1979183"/>
                  <a:pt x="8053471" y="1979183"/>
                </a:cubicBezTo>
                <a:lnTo>
                  <a:pt x="328529" y="1979183"/>
                </a:lnTo>
                <a:cubicBezTo>
                  <a:pt x="147087" y="1979183"/>
                  <a:pt x="0" y="1832096"/>
                  <a:pt x="0" y="1650654"/>
                </a:cubicBezTo>
                <a:lnTo>
                  <a:pt x="0" y="336576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9567147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Retrieval Augmented</a:t>
            </a:r>
          </a:p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Generation </a:t>
            </a:r>
            <a:r>
              <a:rPr lang="en-US" sz="4400" spc="-162" dirty="0">
                <a:solidFill>
                  <a:schemeClr val="bg1"/>
                </a:solidFill>
                <a:latin typeface="Poppins Bold"/>
              </a:rPr>
              <a:t>(</a:t>
            </a:r>
            <a:r>
              <a:rPr lang="en-US" sz="4800" spc="-162" dirty="0">
                <a:solidFill>
                  <a:schemeClr val="bg1"/>
                </a:solidFill>
                <a:latin typeface="Poppins Bold"/>
              </a:rPr>
              <a:t>RAG</a:t>
            </a:r>
            <a:r>
              <a:rPr lang="en-US" sz="4400" spc="-162" dirty="0">
                <a:solidFill>
                  <a:schemeClr val="bg1"/>
                </a:solidFill>
                <a:latin typeface="Poppins Bold"/>
              </a:rPr>
              <a:t>)</a:t>
            </a:r>
            <a:endParaRPr lang="en-US" sz="5400" spc="-162" dirty="0">
              <a:solidFill>
                <a:schemeClr val="bg1"/>
              </a:solidFill>
              <a:latin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94741" y="3867150"/>
            <a:ext cx="980665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/>
            <a:r>
              <a:rPr lang="de-DE" sz="4800" dirty="0">
                <a:solidFill>
                  <a:srgbClr val="000000"/>
                </a:solidFill>
                <a:latin typeface="Poppins Bold"/>
              </a:rPr>
              <a:t>Systemisches hinzufügen von Daten zum Prompt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1DC72-55EF-164C-D745-1A3CDC6230CE}"/>
              </a:ext>
            </a:extLst>
          </p:cNvPr>
          <p:cNvSpPr txBox="1"/>
          <p:nvPr/>
        </p:nvSpPr>
        <p:spPr>
          <a:xfrm>
            <a:off x="1552571" y="5676900"/>
            <a:ext cx="1604962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Integriert zusätzliches Fachwissen und eigene Daten</a:t>
            </a: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Optimiert den Prompt durch weitere Techniken, z. B. </a:t>
            </a:r>
            <a:r>
              <a:rPr lang="de-DE" sz="4000" dirty="0" err="1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Semantic</a:t>
            </a: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Search, Vector-Index*</a:t>
            </a: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Sendet alles an das LLM </a:t>
            </a:r>
          </a:p>
          <a:p>
            <a:pPr marL="1203960" lvl="1" indent="-685800">
              <a:buFont typeface="Arial" panose="020B0604020202020204" pitchFamily="34" charset="0"/>
              <a:buChar char="•"/>
            </a:pPr>
            <a:endParaRPr lang="de-DE" sz="4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203960" lvl="1" indent="-6858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030A416-E5B9-1300-991C-D58943230BB0}"/>
              </a:ext>
            </a:extLst>
          </p:cNvPr>
          <p:cNvGrpSpPr/>
          <p:nvPr/>
        </p:nvGrpSpPr>
        <p:grpSpPr>
          <a:xfrm>
            <a:off x="13578402" y="699901"/>
            <a:ext cx="1890198" cy="2450037"/>
            <a:chOff x="7239000" y="5180463"/>
            <a:chExt cx="3048000" cy="3950757"/>
          </a:xfrm>
          <a:solidFill>
            <a:schemeClr val="bg1">
              <a:lumMod val="85000"/>
            </a:schemeClr>
          </a:solidFill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3A4263B8-195D-BC7C-0947-E66409A6ACAE}"/>
                </a:ext>
              </a:extLst>
            </p:cNvPr>
            <p:cNvSpPr/>
            <p:nvPr/>
          </p:nvSpPr>
          <p:spPr>
            <a:xfrm>
              <a:off x="7239000" y="5180463"/>
              <a:ext cx="3048000" cy="39507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Fine</a:t>
              </a:r>
              <a:b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tuning</a:t>
              </a:r>
            </a:p>
            <a:p>
              <a:pPr algn="ctr"/>
              <a:endParaRPr lang="de-DE" sz="1100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Learn new skills</a:t>
              </a:r>
              <a:b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</a:br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(permanent)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C369DCB-687F-860E-C973-76CBB5ACF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6736" y="5499585"/>
              <a:ext cx="552527" cy="590632"/>
            </a:xfrm>
            <a:prstGeom prst="rect">
              <a:avLst/>
            </a:prstGeom>
            <a:grpFill/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BA78B8-578F-3E48-C428-E6A1D145051F}"/>
              </a:ext>
            </a:extLst>
          </p:cNvPr>
          <p:cNvGrpSpPr/>
          <p:nvPr/>
        </p:nvGrpSpPr>
        <p:grpSpPr>
          <a:xfrm>
            <a:off x="15776829" y="699901"/>
            <a:ext cx="1890198" cy="2450037"/>
            <a:chOff x="10972800" y="5180463"/>
            <a:chExt cx="3048000" cy="3950757"/>
          </a:xfrm>
          <a:solidFill>
            <a:srgbClr val="2454C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BACF066F-6FA9-EBDD-3A43-F75B2FCC8714}"/>
                </a:ext>
              </a:extLst>
            </p:cNvPr>
            <p:cNvSpPr/>
            <p:nvPr/>
          </p:nvSpPr>
          <p:spPr>
            <a:xfrm>
              <a:off x="10972800" y="5180463"/>
              <a:ext cx="3048000" cy="39507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</a:t>
              </a:r>
            </a:p>
            <a:p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R</a:t>
              </a:r>
              <a:r>
                <a:rPr lang="de-DE" sz="16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etrieval</a:t>
              </a: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</a:t>
              </a:r>
              <a:b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A</a:t>
              </a:r>
              <a:r>
                <a:rPr lang="de-DE" sz="16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ugmented</a:t>
              </a:r>
              <a:b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   G</a:t>
              </a:r>
              <a:r>
                <a:rPr lang="de-DE" sz="16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eneration</a:t>
              </a:r>
            </a:p>
            <a:p>
              <a:pPr algn="ctr"/>
              <a:endParaRPr lang="de-DE" sz="1100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Learn new facts</a:t>
              </a:r>
              <a:b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</a:br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(temporary)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44ECEB66-3401-4534-EFB7-2F5807444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8589" y="5485295"/>
              <a:ext cx="619211" cy="619211"/>
            </a:xfrm>
            <a:prstGeom prst="rect">
              <a:avLst/>
            </a:prstGeom>
            <a:grpFill/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A183F59-3175-E24A-629E-EA021CC34569}"/>
              </a:ext>
            </a:extLst>
          </p:cNvPr>
          <p:cNvGrpSpPr/>
          <p:nvPr/>
        </p:nvGrpSpPr>
        <p:grpSpPr>
          <a:xfrm>
            <a:off x="11368602" y="676594"/>
            <a:ext cx="1890198" cy="2450037"/>
            <a:chOff x="3505200" y="5180463"/>
            <a:chExt cx="3048000" cy="3950757"/>
          </a:xfrm>
          <a:solidFill>
            <a:schemeClr val="bg1">
              <a:lumMod val="85000"/>
            </a:schemeClr>
          </a:solidFill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20A07CB8-CD23-DDA0-D87E-D82A833DC7AB}"/>
                </a:ext>
              </a:extLst>
            </p:cNvPr>
            <p:cNvSpPr/>
            <p:nvPr/>
          </p:nvSpPr>
          <p:spPr>
            <a:xfrm>
              <a:off x="3505200" y="5180463"/>
              <a:ext cx="3048000" cy="395075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Poppins Bold" panose="020B0604020202020204" charset="0"/>
                  <a:cs typeface="Poppins Bold" panose="020B0604020202020204" charset="0"/>
                </a:rPr>
                <a:t>Prompt engineering</a:t>
              </a:r>
            </a:p>
            <a:p>
              <a:pPr algn="ctr"/>
              <a:endParaRPr lang="de-DE" sz="1100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In-</a:t>
              </a:r>
              <a:r>
                <a:rPr lang="de-DE" sz="1100" dirty="0" err="1">
                  <a:latin typeface="Poppins Light" panose="00000400000000000000" pitchFamily="2" charset="0"/>
                  <a:cs typeface="Poppins Light" panose="00000400000000000000" pitchFamily="2" charset="0"/>
                </a:rPr>
                <a:t>context</a:t>
              </a:r>
              <a:r>
                <a:rPr lang="de-DE" sz="11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learning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F12805D2-0CEA-A26B-5836-085A7AB5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3884" y="5527858"/>
              <a:ext cx="590632" cy="562053"/>
            </a:xfrm>
            <a:prstGeom prst="rect">
              <a:avLst/>
            </a:prstGeom>
            <a:grpFill/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46C644A8-A707-CECF-D1F5-B05857E960BC}"/>
              </a:ext>
            </a:extLst>
          </p:cNvPr>
          <p:cNvSpPr txBox="1"/>
          <p:nvPr/>
        </p:nvSpPr>
        <p:spPr>
          <a:xfrm>
            <a:off x="1520726" y="8766213"/>
            <a:ext cx="9157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8160" lvl="1"/>
            <a:r>
              <a:rPr lang="de-DE" sz="18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* Verwandt mit </a:t>
            </a:r>
            <a:r>
              <a:rPr lang="de-DE" sz="1800" dirty="0" err="1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Few</a:t>
            </a:r>
            <a:r>
              <a:rPr lang="de-DE" sz="18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-Shot Learning</a:t>
            </a:r>
          </a:p>
        </p:txBody>
      </p:sp>
      <p:pic>
        <p:nvPicPr>
          <p:cNvPr id="13" name="Grafik 12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805242B5-BB06-7AC4-E8FA-4C51153279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3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077CB2C0-796C-D5BF-8EA4-1432DEBEDCAD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9567147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RAG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B780CBF-B37C-4E89-CB8E-9329C4FCA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47" y="2945506"/>
            <a:ext cx="1600200" cy="172051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151FC4F-163A-F6C1-B979-C16AE171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2550" y="2424385"/>
            <a:ext cx="1762371" cy="1743318"/>
          </a:xfrm>
          <a:prstGeom prst="rect">
            <a:avLst/>
          </a:prstGeom>
        </p:spPr>
      </p:pic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C03A6BBF-FE21-1D14-2CDE-61B74CC50EAE}"/>
              </a:ext>
            </a:extLst>
          </p:cNvPr>
          <p:cNvSpPr/>
          <p:nvPr/>
        </p:nvSpPr>
        <p:spPr>
          <a:xfrm rot="10800000">
            <a:off x="3045450" y="3197674"/>
            <a:ext cx="11965950" cy="530963"/>
          </a:xfrm>
          <a:prstGeom prst="rightArrow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E68FF4CF-34C2-DE15-2963-C22FA2D86C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  <p:pic>
        <p:nvPicPr>
          <p:cNvPr id="35" name="Grafik 34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85B0F9EA-B0BC-2150-F637-FB457C9B2F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968" y="371238"/>
            <a:ext cx="2804949" cy="1812483"/>
          </a:xfrm>
          <a:prstGeom prst="rect">
            <a:avLst/>
          </a:prstGeom>
        </p:spPr>
      </p:pic>
      <p:sp>
        <p:nvSpPr>
          <p:cNvPr id="38" name="TextBox 3">
            <a:extLst>
              <a:ext uri="{FF2B5EF4-FFF2-40B4-BE49-F238E27FC236}">
                <a16:creationId xmlns:a16="http://schemas.microsoft.com/office/drawing/2014/main" id="{4203B723-DC6E-45D8-951A-65865F60DA67}"/>
              </a:ext>
            </a:extLst>
          </p:cNvPr>
          <p:cNvSpPr txBox="1"/>
          <p:nvPr/>
        </p:nvSpPr>
        <p:spPr>
          <a:xfrm>
            <a:off x="2982889" y="4597214"/>
            <a:ext cx="22574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/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Frage</a:t>
            </a:r>
            <a:endParaRPr lang="en-US" sz="4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70A8A47F-4549-F496-9257-21ADA9281E8D}"/>
              </a:ext>
            </a:extLst>
          </p:cNvPr>
          <p:cNvSpPr txBox="1"/>
          <p:nvPr/>
        </p:nvSpPr>
        <p:spPr>
          <a:xfrm>
            <a:off x="2794346" y="2411062"/>
            <a:ext cx="307305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/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Antwort</a:t>
            </a:r>
            <a:endParaRPr lang="en-US" sz="4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A56B11E-5232-9DAA-32AE-36D16DFBD69C}"/>
              </a:ext>
            </a:extLst>
          </p:cNvPr>
          <p:cNvGrpSpPr/>
          <p:nvPr/>
        </p:nvGrpSpPr>
        <p:grpSpPr>
          <a:xfrm>
            <a:off x="7241664" y="2043963"/>
            <a:ext cx="2527569" cy="2527569"/>
            <a:chOff x="7244630" y="4224962"/>
            <a:chExt cx="2293895" cy="2293895"/>
          </a:xfrm>
        </p:grpSpPr>
        <p:pic>
          <p:nvPicPr>
            <p:cNvPr id="41" name="Grafik 4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B91F47D8-305A-D1B2-048F-7DBDC7DA1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630" y="4224962"/>
              <a:ext cx="2293895" cy="2293895"/>
            </a:xfrm>
            <a:prstGeom prst="rect">
              <a:avLst/>
            </a:prstGeom>
          </p:spPr>
        </p:pic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47C7A64A-8712-D6D1-BE7B-066FCE916460}"/>
                </a:ext>
              </a:extLst>
            </p:cNvPr>
            <p:cNvSpPr/>
            <p:nvPr/>
          </p:nvSpPr>
          <p:spPr>
            <a:xfrm>
              <a:off x="7749391" y="4735772"/>
              <a:ext cx="1290859" cy="1264844"/>
            </a:xfrm>
            <a:prstGeom prst="rect">
              <a:avLst/>
            </a:prstGeom>
            <a:solidFill>
              <a:srgbClr val="DCEA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8" name="Grafik 47">
            <a:extLst>
              <a:ext uri="{FF2B5EF4-FFF2-40B4-BE49-F238E27FC236}">
                <a16:creationId xmlns:a16="http://schemas.microsoft.com/office/drawing/2014/main" id="{91281E4F-B3C3-82F3-4163-7A6D818625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2201" y="8097184"/>
            <a:ext cx="1606491" cy="1190524"/>
          </a:xfrm>
          <a:prstGeom prst="rect">
            <a:avLst/>
          </a:prstGeom>
        </p:spPr>
      </p:pic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7C01884F-966F-06F5-40E8-59FF89E2BE07}"/>
              </a:ext>
            </a:extLst>
          </p:cNvPr>
          <p:cNvSpPr/>
          <p:nvPr/>
        </p:nvSpPr>
        <p:spPr>
          <a:xfrm rot="19695920">
            <a:off x="10059827" y="5582730"/>
            <a:ext cx="5735538" cy="530963"/>
          </a:xfrm>
          <a:prstGeom prst="rightArrow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BF9F6694-4249-3E20-6DB4-B3E7A5756C86}"/>
              </a:ext>
            </a:extLst>
          </p:cNvPr>
          <p:cNvSpPr/>
          <p:nvPr/>
        </p:nvSpPr>
        <p:spPr>
          <a:xfrm>
            <a:off x="3109121" y="3925081"/>
            <a:ext cx="3982932" cy="530963"/>
          </a:xfrm>
          <a:prstGeom prst="rightArrow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753941C1-2046-02E0-86FE-BB7142369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0600" y="8088307"/>
            <a:ext cx="862129" cy="979132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91CB3E40-D4A1-0436-CF31-6E15E746E5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35220" y="8110508"/>
            <a:ext cx="862129" cy="979132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9A877D0-69DA-D456-A5E7-3B0B72DF6A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49840" y="8129911"/>
            <a:ext cx="862129" cy="979132"/>
          </a:xfrm>
          <a:prstGeom prst="rect">
            <a:avLst/>
          </a:prstGeom>
        </p:spPr>
      </p:pic>
      <p:sp>
        <p:nvSpPr>
          <p:cNvPr id="61" name="Pfeil: nach rechts 60">
            <a:extLst>
              <a:ext uri="{FF2B5EF4-FFF2-40B4-BE49-F238E27FC236}">
                <a16:creationId xmlns:a16="http://schemas.microsoft.com/office/drawing/2014/main" id="{9A2B4D0B-D76A-1D86-E814-5D98FE8D57B5}"/>
              </a:ext>
            </a:extLst>
          </p:cNvPr>
          <p:cNvSpPr/>
          <p:nvPr/>
        </p:nvSpPr>
        <p:spPr>
          <a:xfrm rot="10800000">
            <a:off x="9601200" y="8312079"/>
            <a:ext cx="2362200" cy="53096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95FE84E-6BF4-3341-275E-D0F6CD6710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0306" y="2645665"/>
            <a:ext cx="1130283" cy="1291753"/>
          </a:xfrm>
          <a:prstGeom prst="rect">
            <a:avLst/>
          </a:prstGeom>
        </p:spPr>
      </p:pic>
      <p:sp>
        <p:nvSpPr>
          <p:cNvPr id="62" name="Pfeil: nach rechts 61">
            <a:extLst>
              <a:ext uri="{FF2B5EF4-FFF2-40B4-BE49-F238E27FC236}">
                <a16:creationId xmlns:a16="http://schemas.microsoft.com/office/drawing/2014/main" id="{79893E8C-40C7-DCAC-00BF-2B3B595AF830}"/>
              </a:ext>
            </a:extLst>
          </p:cNvPr>
          <p:cNvSpPr/>
          <p:nvPr/>
        </p:nvSpPr>
        <p:spPr>
          <a:xfrm rot="5400000">
            <a:off x="7449119" y="5488705"/>
            <a:ext cx="2131427" cy="530963"/>
          </a:xfrm>
          <a:prstGeom prst="rightArrow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Box 3">
            <a:extLst>
              <a:ext uri="{FF2B5EF4-FFF2-40B4-BE49-F238E27FC236}">
                <a16:creationId xmlns:a16="http://schemas.microsoft.com/office/drawing/2014/main" id="{C75E0E4F-7C82-F1AD-0062-0A17819276BF}"/>
              </a:ext>
            </a:extLst>
          </p:cNvPr>
          <p:cNvSpPr txBox="1"/>
          <p:nvPr/>
        </p:nvSpPr>
        <p:spPr>
          <a:xfrm>
            <a:off x="4330873" y="6267636"/>
            <a:ext cx="8641737" cy="18466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518160" lvl="1"/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Frage + </a:t>
            </a:r>
          </a:p>
          <a:p>
            <a:pPr marL="518160" lvl="1"/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System Prompt + </a:t>
            </a:r>
          </a:p>
          <a:p>
            <a:pPr marL="518160" lvl="1"/>
            <a:r>
              <a:rPr lang="de-DE" sz="4000" dirty="0" err="1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Embeddings</a:t>
            </a:r>
            <a:r>
              <a:rPr lang="de-DE" sz="40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aus Search Index</a:t>
            </a:r>
            <a:endParaRPr lang="en-US" sz="40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048" name="Sprechblase: oval 2047">
            <a:extLst>
              <a:ext uri="{FF2B5EF4-FFF2-40B4-BE49-F238E27FC236}">
                <a16:creationId xmlns:a16="http://schemas.microsoft.com/office/drawing/2014/main" id="{0E789116-8D3E-43F5-845C-954B4DC9FDC2}"/>
              </a:ext>
            </a:extLst>
          </p:cNvPr>
          <p:cNvSpPr/>
          <p:nvPr/>
        </p:nvSpPr>
        <p:spPr>
          <a:xfrm>
            <a:off x="9526956" y="4742590"/>
            <a:ext cx="3324708" cy="1783130"/>
          </a:xfrm>
          <a:prstGeom prst="wedgeEllipseCallout">
            <a:avLst>
              <a:gd name="adj1" fmla="val -57683"/>
              <a:gd name="adj2" fmla="val 7163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rgbClr val="000000"/>
                </a:solidFill>
                <a:latin typeface="Poppins Bold"/>
              </a:rPr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210849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13">
            <a:extLst>
              <a:ext uri="{FF2B5EF4-FFF2-40B4-BE49-F238E27FC236}">
                <a16:creationId xmlns:a16="http://schemas.microsoft.com/office/drawing/2014/main" id="{0D42AC2C-1028-6A57-5342-56A80FDB9DB1}"/>
              </a:ext>
            </a:extLst>
          </p:cNvPr>
          <p:cNvSpPr/>
          <p:nvPr/>
        </p:nvSpPr>
        <p:spPr>
          <a:xfrm flipV="1">
            <a:off x="533401" y="838200"/>
            <a:ext cx="7620000" cy="1929175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5219" h="1977503">
                <a:moveTo>
                  <a:pt x="0" y="334896"/>
                </a:moveTo>
                <a:cubicBezTo>
                  <a:pt x="0" y="153454"/>
                  <a:pt x="147087" y="6367"/>
                  <a:pt x="328529" y="6367"/>
                </a:cubicBezTo>
                <a:lnTo>
                  <a:pt x="6128986" y="17"/>
                </a:lnTo>
                <a:cubicBezTo>
                  <a:pt x="6444913" y="-1307"/>
                  <a:pt x="6492155" y="71453"/>
                  <a:pt x="6485731" y="356410"/>
                </a:cubicBezTo>
                <a:cubicBezTo>
                  <a:pt x="6484466" y="542809"/>
                  <a:pt x="6484410" y="442929"/>
                  <a:pt x="6486526" y="604060"/>
                </a:cubicBezTo>
                <a:cubicBezTo>
                  <a:pt x="6488642" y="810434"/>
                  <a:pt x="6511529" y="814020"/>
                  <a:pt x="6792914" y="814404"/>
                </a:cubicBezTo>
                <a:lnTo>
                  <a:pt x="7989093" y="814404"/>
                </a:lnTo>
                <a:cubicBezTo>
                  <a:pt x="8390731" y="813861"/>
                  <a:pt x="8388747" y="992596"/>
                  <a:pt x="8384382" y="1232629"/>
                </a:cubicBezTo>
                <a:cubicBezTo>
                  <a:pt x="8385969" y="1417449"/>
                  <a:pt x="8380413" y="1464154"/>
                  <a:pt x="8382000" y="1648974"/>
                </a:cubicBezTo>
                <a:cubicBezTo>
                  <a:pt x="8382000" y="1830416"/>
                  <a:pt x="8234913" y="1977503"/>
                  <a:pt x="8053471" y="1977503"/>
                </a:cubicBezTo>
                <a:lnTo>
                  <a:pt x="328529" y="1977503"/>
                </a:lnTo>
                <a:cubicBezTo>
                  <a:pt x="147087" y="1977503"/>
                  <a:pt x="0" y="1830416"/>
                  <a:pt x="0" y="1648974"/>
                </a:cubicBezTo>
                <a:lnTo>
                  <a:pt x="0" y="334896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9567147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Was hat das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mit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</a:t>
            </a:r>
            <a:br>
              <a:rPr lang="en-US" sz="5400" spc="-162" dirty="0">
                <a:solidFill>
                  <a:schemeClr val="bg1"/>
                </a:solidFill>
                <a:latin typeface="Poppins Bold"/>
              </a:rPr>
            </a:b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Token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zu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tun?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F195300-CB45-00D4-E691-F390C3B83B19}"/>
              </a:ext>
            </a:extLst>
          </p:cNvPr>
          <p:cNvSpPr txBox="1"/>
          <p:nvPr/>
        </p:nvSpPr>
        <p:spPr>
          <a:xfrm>
            <a:off x="1394741" y="3867150"/>
            <a:ext cx="1582645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800" dirty="0">
                <a:solidFill>
                  <a:srgbClr val="000000"/>
                </a:solidFill>
                <a:latin typeface="Poppins Bold"/>
              </a:rPr>
              <a:t>Je relevanter die Antworten sein sollen, desto mehr Token verbrauche ich</a:t>
            </a:r>
          </a:p>
          <a:p>
            <a:pPr marL="518160" lvl="1"/>
            <a:endParaRPr lang="de-DE" sz="4800" dirty="0">
              <a:solidFill>
                <a:srgbClr val="000000"/>
              </a:solidFill>
              <a:latin typeface="Poppins Bold"/>
            </a:endParaRP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800" dirty="0">
                <a:solidFill>
                  <a:srgbClr val="000000"/>
                </a:solidFill>
                <a:latin typeface="Poppins Bold"/>
              </a:rPr>
              <a:t>Je länger meine Konversation dauert, desto NOCH-MEHR Token brauche ich, um den Kontext zu erhalten </a:t>
            </a:r>
            <a:r>
              <a:rPr lang="de-DE" sz="44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(den Faden nicht verlieren)</a:t>
            </a:r>
            <a:endParaRPr lang="de-DE" sz="48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1" name="Grafik 10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F1A8C49A-0A83-D032-948E-969932B5B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4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13">
            <a:extLst>
              <a:ext uri="{FF2B5EF4-FFF2-40B4-BE49-F238E27FC236}">
                <a16:creationId xmlns:a16="http://schemas.microsoft.com/office/drawing/2014/main" id="{0D42AC2C-1028-6A57-5342-56A80FDB9DB1}"/>
              </a:ext>
            </a:extLst>
          </p:cNvPr>
          <p:cNvSpPr/>
          <p:nvPr/>
        </p:nvSpPr>
        <p:spPr>
          <a:xfrm>
            <a:off x="533400" y="831798"/>
            <a:ext cx="11201399" cy="1918926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5219" h="1977503">
                <a:moveTo>
                  <a:pt x="0" y="334896"/>
                </a:moveTo>
                <a:cubicBezTo>
                  <a:pt x="0" y="153454"/>
                  <a:pt x="147087" y="6367"/>
                  <a:pt x="328529" y="6367"/>
                </a:cubicBezTo>
                <a:lnTo>
                  <a:pt x="6128986" y="17"/>
                </a:lnTo>
                <a:cubicBezTo>
                  <a:pt x="6444913" y="-1307"/>
                  <a:pt x="6492155" y="71453"/>
                  <a:pt x="6485731" y="356410"/>
                </a:cubicBezTo>
                <a:cubicBezTo>
                  <a:pt x="6484466" y="542809"/>
                  <a:pt x="6484410" y="442929"/>
                  <a:pt x="6486526" y="604060"/>
                </a:cubicBezTo>
                <a:cubicBezTo>
                  <a:pt x="6488642" y="810434"/>
                  <a:pt x="6511529" y="814020"/>
                  <a:pt x="6792914" y="814404"/>
                </a:cubicBezTo>
                <a:lnTo>
                  <a:pt x="7989093" y="814404"/>
                </a:lnTo>
                <a:cubicBezTo>
                  <a:pt x="8390731" y="813861"/>
                  <a:pt x="8388747" y="992596"/>
                  <a:pt x="8384382" y="1232629"/>
                </a:cubicBezTo>
                <a:cubicBezTo>
                  <a:pt x="8385969" y="1417449"/>
                  <a:pt x="8380413" y="1464154"/>
                  <a:pt x="8382000" y="1648974"/>
                </a:cubicBezTo>
                <a:cubicBezTo>
                  <a:pt x="8382000" y="1830416"/>
                  <a:pt x="8234913" y="1977503"/>
                  <a:pt x="8053471" y="1977503"/>
                </a:cubicBezTo>
                <a:lnTo>
                  <a:pt x="328529" y="1977503"/>
                </a:lnTo>
                <a:cubicBezTo>
                  <a:pt x="147087" y="1977503"/>
                  <a:pt x="0" y="1830416"/>
                  <a:pt x="0" y="1648974"/>
                </a:cubicBezTo>
                <a:lnTo>
                  <a:pt x="0" y="334896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9567147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Welche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Methoden</a:t>
            </a:r>
            <a:endParaRPr lang="en-US" sz="5400" spc="-162" dirty="0">
              <a:solidFill>
                <a:schemeClr val="bg1"/>
              </a:solidFill>
              <a:latin typeface="Poppins Bold"/>
            </a:endParaRPr>
          </a:p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Verbrauchen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am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meisten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?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F195300-CB45-00D4-E691-F390C3B83B19}"/>
              </a:ext>
            </a:extLst>
          </p:cNvPr>
          <p:cNvSpPr txBox="1"/>
          <p:nvPr/>
        </p:nvSpPr>
        <p:spPr>
          <a:xfrm>
            <a:off x="1394741" y="3867150"/>
            <a:ext cx="15826459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de-DE" sz="32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Methoden, die große Mengen externer Datenverarbeitung beinhalten, wie z. B.:</a:t>
            </a:r>
          </a:p>
          <a:p>
            <a:endParaRPr lang="de-DE" sz="3200" dirty="0">
              <a:latin typeface="Poppins ExtraLight" panose="00000300000000000000" pitchFamily="2" charset="0"/>
              <a:cs typeface="Poppins ExtraLight" panose="000003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3200" dirty="0">
                <a:latin typeface="Poppins Bold" panose="020B0604020202020204" charset="0"/>
                <a:cs typeface="Poppins Bold" panose="020B0604020202020204" charset="0"/>
              </a:rPr>
              <a:t>Retrieval-</a:t>
            </a:r>
            <a:r>
              <a:rPr lang="de-DE" sz="3200" dirty="0" err="1">
                <a:latin typeface="Poppins Bold" panose="020B0604020202020204" charset="0"/>
                <a:cs typeface="Poppins Bold" panose="020B0604020202020204" charset="0"/>
              </a:rPr>
              <a:t>Augmented</a:t>
            </a:r>
            <a:r>
              <a:rPr lang="de-DE" sz="3200" dirty="0">
                <a:latin typeface="Poppins Bold" panose="020B0604020202020204" charset="0"/>
                <a:cs typeface="Poppins Bold" panose="020B0604020202020204" charset="0"/>
              </a:rPr>
              <a:t> Generation (RAG): </a:t>
            </a:r>
            <a:r>
              <a:rPr lang="de-DE" sz="32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Hoher Token-Verbrauch aufgrund der Retrieval- und Generierungsschritte.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3200" dirty="0">
              <a:latin typeface="Poppins ExtraLight" panose="00000300000000000000" pitchFamily="2" charset="0"/>
              <a:cs typeface="Poppins ExtraLight" panose="000003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3200" dirty="0" err="1">
                <a:latin typeface="Poppins Bold" panose="020B0604020202020204" charset="0"/>
                <a:cs typeface="Poppins Bold" panose="020B0604020202020204" charset="0"/>
              </a:rPr>
              <a:t>Few</a:t>
            </a:r>
            <a:r>
              <a:rPr lang="de-DE" sz="3200" dirty="0">
                <a:latin typeface="Poppins Bold" panose="020B0604020202020204" charset="0"/>
                <a:cs typeface="Poppins Bold" panose="020B0604020202020204" charset="0"/>
              </a:rPr>
              <a:t>-Shot-Lernen: </a:t>
            </a:r>
            <a:r>
              <a:rPr lang="de-DE" sz="32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Erfordert mehr Token, da Beispiele in die Eingabeaufforderung aufgenommen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3200" dirty="0">
              <a:latin typeface="Poppins ExtraLight" panose="00000300000000000000" pitchFamily="2" charset="0"/>
              <a:cs typeface="Poppins ExtraLight" panose="000003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3200" dirty="0">
                <a:latin typeface="Poppins Bold" panose="020B0604020202020204" charset="0"/>
                <a:cs typeface="Poppins Bold" panose="020B0604020202020204" charset="0"/>
              </a:rPr>
              <a:t>Fine-tuning</a:t>
            </a:r>
            <a:r>
              <a:rPr lang="de-DE" sz="32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mit großen Datensätzen: Die anfängliche Einrichtung verbraucht viele Token, kann aber später den Tokenbedarf pro Interaktion reduzieren. </a:t>
            </a:r>
          </a:p>
        </p:txBody>
      </p:sp>
      <p:pic>
        <p:nvPicPr>
          <p:cNvPr id="3" name="Grafik 2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97651317-13DA-52BB-0402-428658A61B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6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Faustregel</a:t>
            </a:r>
            <a:endParaRPr lang="en-US" sz="5400" spc="-162" dirty="0">
              <a:solidFill>
                <a:schemeClr val="bg1"/>
              </a:solidFill>
              <a:latin typeface="Poppins 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9509466-EDF7-36AB-1920-C1DD3D8B67C6}"/>
              </a:ext>
            </a:extLst>
          </p:cNvPr>
          <p:cNvSpPr txBox="1"/>
          <p:nvPr/>
        </p:nvSpPr>
        <p:spPr>
          <a:xfrm>
            <a:off x="1394741" y="3867150"/>
            <a:ext cx="15826459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de-DE" sz="32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"Verwende nur so viele Zeichen, wie nötig sind, um den wesentlichen Kontext und Beispiele für die Klarheit zu liefern. </a:t>
            </a:r>
          </a:p>
          <a:p>
            <a:endParaRPr lang="de-DE" sz="3200" dirty="0">
              <a:latin typeface="Poppins ExtraLight" panose="00000300000000000000" pitchFamily="2" charset="0"/>
              <a:cs typeface="Poppins ExtraLight" panose="00000300000000000000" pitchFamily="2" charset="0"/>
            </a:endParaRPr>
          </a:p>
          <a:p>
            <a:r>
              <a:rPr lang="de-DE" sz="32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Beginne mit einer prägnanten Aufforderung und fügen Sie schrittweise nur dann Token hinzu, wenn die Antwortqualität verbessert werden muss.</a:t>
            </a:r>
          </a:p>
          <a:p>
            <a:endParaRPr lang="de-DE" sz="3200" dirty="0">
              <a:latin typeface="Poppins ExtraLight" panose="00000300000000000000" pitchFamily="2" charset="0"/>
              <a:cs typeface="Poppins ExtraLight" panose="00000300000000000000" pitchFamily="2" charset="0"/>
            </a:endParaRPr>
          </a:p>
          <a:p>
            <a:r>
              <a:rPr lang="de-DE" sz="32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Versuche, die Relevanz und Genauigkeit zu maximieren, ohne die Anzahl der Token signifikant zu erhöhen."</a:t>
            </a:r>
          </a:p>
        </p:txBody>
      </p:sp>
      <p:pic>
        <p:nvPicPr>
          <p:cNvPr id="15" name="Grafik 14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5ABAAC96-09CC-F1BE-D7FD-EE09A84C5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9509466-EDF7-36AB-1920-C1DD3D8B67C6}"/>
              </a:ext>
            </a:extLst>
          </p:cNvPr>
          <p:cNvSpPr txBox="1"/>
          <p:nvPr/>
        </p:nvSpPr>
        <p:spPr>
          <a:xfrm>
            <a:off x="1394741" y="3867150"/>
            <a:ext cx="1582645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de-DE" sz="3200" dirty="0">
                <a:latin typeface="Poppins Bold" panose="020B0604020202020204" charset="0"/>
                <a:cs typeface="Poppins Bold" panose="020B0604020202020204" charset="0"/>
              </a:rPr>
              <a:t>Azure Open AI - </a:t>
            </a:r>
            <a:r>
              <a:rPr lang="de-DE" sz="3200" dirty="0">
                <a:latin typeface="Poppins Bold" panose="020B0604020202020204" charset="0"/>
                <a:cs typeface="Poppins Bold" panose="020B0604020202020204" charset="0"/>
                <a:hlinkClick r:id="rId3"/>
              </a:rPr>
              <a:t>Link</a:t>
            </a:r>
            <a:endParaRPr lang="de-DE" sz="3200" dirty="0">
              <a:latin typeface="Poppins ExtraLight" panose="00000300000000000000" pitchFamily="2" charset="0"/>
              <a:cs typeface="Poppins ExtraLight" panose="00000300000000000000" pitchFamily="2" charset="0"/>
              <a:hlinkClick r:id="rId3"/>
            </a:endParaRPr>
          </a:p>
          <a:p>
            <a:endParaRPr lang="de-DE" sz="3200" dirty="0"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pic>
        <p:nvPicPr>
          <p:cNvPr id="7" name="Grafik 6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ECFE7590-3A39-A8CF-61C8-D5BD5BD3A4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5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9DBDA51-8A1F-89CC-C264-F99587F5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6" y="789573"/>
            <a:ext cx="18185763" cy="8326012"/>
          </a:xfrm>
          <a:prstGeom prst="rect">
            <a:avLst/>
          </a:prstGeom>
        </p:spPr>
      </p:pic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pic>
        <p:nvPicPr>
          <p:cNvPr id="27" name="Grafik 26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75B1C9A4-918B-D890-8D40-1C15B755F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89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D679776-5BEB-04BD-835E-44533E55D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58" y="2164689"/>
            <a:ext cx="14908706" cy="75448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7A89201D-5E38-55B2-FF0B-651E1C4EE599}"/>
                  </a:ext>
                </a:extLst>
              </p14:cNvPr>
              <p14:cNvContentPartPr/>
              <p14:nvPr/>
            </p14:nvContentPartPr>
            <p14:xfrm>
              <a:off x="13283236" y="4180487"/>
              <a:ext cx="2724480" cy="1029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7A89201D-5E38-55B2-FF0B-651E1C4EE5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20236" y="4117487"/>
                <a:ext cx="2850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A72447D3-607A-4BB3-2212-364C0640AB9E}"/>
                  </a:ext>
                </a:extLst>
              </p14:cNvPr>
              <p14:cNvContentPartPr/>
              <p14:nvPr/>
            </p14:nvContentPartPr>
            <p14:xfrm>
              <a:off x="5921236" y="4927127"/>
              <a:ext cx="2793600" cy="1033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A72447D3-607A-4BB3-2212-364C0640AB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8244" y="4863907"/>
                <a:ext cx="2919224" cy="229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F0663A6D-C14E-788B-20A0-CB3711F0A690}"/>
                  </a:ext>
                </a:extLst>
              </p14:cNvPr>
              <p14:cNvContentPartPr/>
              <p14:nvPr/>
            </p14:nvContentPartPr>
            <p14:xfrm>
              <a:off x="5258476" y="3010847"/>
              <a:ext cx="2614680" cy="12398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F0663A6D-C14E-788B-20A0-CB3711F0A6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95467" y="2947847"/>
                <a:ext cx="2740337" cy="1365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FA058930-FDE1-1E20-358F-DE954096C6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1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AutoShape 9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0" name="Freeform 10"/>
          <p:cNvSpPr/>
          <p:nvPr/>
        </p:nvSpPr>
        <p:spPr>
          <a:xfrm rot="-6304591">
            <a:off x="-1483699" y="-135553"/>
            <a:ext cx="9148314" cy="10558105"/>
          </a:xfrm>
          <a:custGeom>
            <a:avLst/>
            <a:gdLst/>
            <a:ahLst/>
            <a:cxnLst/>
            <a:rect l="l" t="t" r="r" b="b"/>
            <a:pathLst>
              <a:path w="9148314" h="10558105">
                <a:moveTo>
                  <a:pt x="0" y="0"/>
                </a:moveTo>
                <a:lnTo>
                  <a:pt x="9148314" y="0"/>
                </a:lnTo>
                <a:lnTo>
                  <a:pt x="9148314" y="10558104"/>
                </a:lnTo>
                <a:lnTo>
                  <a:pt x="0" y="10558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52647"/>
            <a:ext cx="9823573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B1E60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8859011-6AC6-911C-5081-833554176EFA}"/>
              </a:ext>
            </a:extLst>
          </p:cNvPr>
          <p:cNvSpPr/>
          <p:nvPr/>
        </p:nvSpPr>
        <p:spPr>
          <a:xfrm>
            <a:off x="871287" y="4113926"/>
            <a:ext cx="3666508" cy="3666508"/>
          </a:xfrm>
          <a:prstGeom prst="ellipse">
            <a:avLst/>
          </a:prstGeom>
          <a:solidFill>
            <a:srgbClr val="EBEB09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Brand &amp; Communication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25AAD4E-A16D-C3B8-9EF5-0F34D96EC996}"/>
              </a:ext>
            </a:extLst>
          </p:cNvPr>
          <p:cNvSpPr/>
          <p:nvPr/>
        </p:nvSpPr>
        <p:spPr>
          <a:xfrm>
            <a:off x="4118112" y="2548636"/>
            <a:ext cx="2876512" cy="2876512"/>
          </a:xfrm>
          <a:prstGeom prst="ellipse">
            <a:avLst/>
          </a:prstGeom>
          <a:solidFill>
            <a:schemeClr val="tx2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800" dirty="0">
                <a:solidFill>
                  <a:schemeClr val="tx1"/>
                </a:solidFill>
              </a:rPr>
              <a:t>Cloud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51E117B-D8CE-C8E8-C1E9-469BDA49FB46}"/>
              </a:ext>
            </a:extLst>
          </p:cNvPr>
          <p:cNvSpPr/>
          <p:nvPr/>
        </p:nvSpPr>
        <p:spPr>
          <a:xfrm>
            <a:off x="3875150" y="5173778"/>
            <a:ext cx="2228929" cy="2228929"/>
          </a:xfrm>
          <a:prstGeom prst="ellips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800" dirty="0" err="1">
                <a:solidFill>
                  <a:schemeClr val="tx1"/>
                </a:solidFill>
              </a:rPr>
              <a:t>Biz</a:t>
            </a:r>
            <a:endParaRPr lang="de-DE" sz="3800" dirty="0">
              <a:solidFill>
                <a:schemeClr val="tx1"/>
              </a:solidFill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CB6D1CA0-BAE6-6394-48F9-E37B46C62CAA}"/>
              </a:ext>
            </a:extLst>
          </p:cNvPr>
          <p:cNvSpPr txBox="1"/>
          <p:nvPr/>
        </p:nvSpPr>
        <p:spPr>
          <a:xfrm>
            <a:off x="7784620" y="5214307"/>
            <a:ext cx="1557994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/>
            <a:r>
              <a:rPr lang="de-DE" sz="3200" dirty="0">
                <a:solidFill>
                  <a:srgbClr val="000000"/>
                </a:solidFill>
                <a:latin typeface="Poppins Bold"/>
              </a:rPr>
              <a:t>Alexander Schönfeld</a:t>
            </a:r>
          </a:p>
          <a:p>
            <a:pPr marL="518160" lvl="1"/>
            <a:r>
              <a:rPr lang="de-DE" sz="3200" dirty="0">
                <a:solidFill>
                  <a:srgbClr val="000000"/>
                </a:solidFill>
                <a:latin typeface="Poppins Bold"/>
              </a:rPr>
              <a:t>AI Consultant &amp; Solution Architect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08818E02-374D-6E6D-BA2A-EA34F5EDC7AC}"/>
              </a:ext>
            </a:extLst>
          </p:cNvPr>
          <p:cNvSpPr txBox="1"/>
          <p:nvPr/>
        </p:nvSpPr>
        <p:spPr>
          <a:xfrm>
            <a:off x="1394741" y="8224161"/>
            <a:ext cx="1557994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de-DE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Kunden u. a.: Mercedes-Benz, MasterCard, Volkswagen, Deutsche Telekom, Nestlé, Stanley Black &amp; Decker, Kraft Foods, Procter &amp; </a:t>
            </a:r>
            <a:r>
              <a:rPr lang="de-DE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Gamble</a:t>
            </a:r>
            <a:r>
              <a:rPr lang="de-DE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, Münchener Rückversichung, Allianz, EADS, Porsche, Warner Music, Universal Music, German Public Television, Margarete Steiff, Schleich, Ravensburger, </a:t>
            </a:r>
            <a:r>
              <a:rPr lang="de-DE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Generali</a:t>
            </a:r>
            <a:r>
              <a:rPr lang="de-DE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Versicherung, IhreApotheken, Organon, Centravis, Interpipe, Landor Fitch, BBDO, TBWA, Accenture.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17E9338-ADA1-C8E8-D4CB-6461DB01ECF8}"/>
              </a:ext>
            </a:extLst>
          </p:cNvPr>
          <p:cNvSpPr txBox="1"/>
          <p:nvPr/>
        </p:nvSpPr>
        <p:spPr>
          <a:xfrm>
            <a:off x="8229600" y="6507996"/>
            <a:ext cx="1105517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000000"/>
                </a:solidFill>
                <a:effectLst/>
                <a:latin typeface="Poppins Bold" panose="020B0604020202020204" charset="0"/>
                <a:cs typeface="Poppins Bold" panose="020B0604020202020204" charset="0"/>
              </a:rPr>
              <a:t>0176 - 82353674</a:t>
            </a:r>
          </a:p>
          <a:p>
            <a:pPr algn="l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000000"/>
                </a:solidFill>
                <a:effectLst/>
                <a:latin typeface="Poppins Bold" panose="020B0604020202020204" charset="0"/>
                <a:cs typeface="Poppins Bold" panose="020B0604020202020204" charset="0"/>
                <a:hlinkClick r:id="rId4"/>
              </a:rPr>
              <a:t>as@alexanderschoenfeld.com</a:t>
            </a:r>
            <a:endParaRPr lang="en-GB" sz="2400" dirty="0">
              <a:solidFill>
                <a:srgbClr val="000000"/>
              </a:solidFill>
              <a:effectLst/>
              <a:latin typeface="Poppins Bold" panose="020B0604020202020204" charset="0"/>
              <a:cs typeface="Poppins Bold" panose="020B0604020202020204" charset="0"/>
            </a:endParaRPr>
          </a:p>
          <a:p>
            <a:pPr algn="l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www.alexanderschoenfeld.com</a:t>
            </a:r>
            <a:endParaRPr lang="en-GB" sz="2400" dirty="0">
              <a:solidFill>
                <a:srgbClr val="000000"/>
              </a:solidFill>
              <a:effectLst/>
              <a:latin typeface="Poppins Bold" panose="020B0604020202020204" charset="0"/>
              <a:cs typeface="Poppins Bold" panose="020B0604020202020204" charset="0"/>
            </a:endParaRPr>
          </a:p>
        </p:txBody>
      </p:sp>
      <p:pic>
        <p:nvPicPr>
          <p:cNvPr id="33" name="Grafik 32" descr="Ein Bild, das Menschliches Gesicht, Person, Lächeln, Porträtbild enthält.&#10;&#10;Automatisch generierte Beschreibung">
            <a:extLst>
              <a:ext uri="{FF2B5EF4-FFF2-40B4-BE49-F238E27FC236}">
                <a16:creationId xmlns:a16="http://schemas.microsoft.com/office/drawing/2014/main" id="{FB77ED8E-99F5-A645-0517-EDC2ED8D0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8588" y="786307"/>
            <a:ext cx="3800711" cy="3800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8A114A32-0276-1854-D5C9-E8FBB1701EBD}"/>
              </a:ext>
            </a:extLst>
          </p:cNvPr>
          <p:cNvSpPr/>
          <p:nvPr/>
        </p:nvSpPr>
        <p:spPr>
          <a:xfrm>
            <a:off x="685800" y="810946"/>
            <a:ext cx="4495800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CE4E91E4-BC94-63EC-B646-F07B07CAA5D2}"/>
              </a:ext>
            </a:extLst>
          </p:cNvPr>
          <p:cNvSpPr txBox="1"/>
          <p:nvPr/>
        </p:nvSpPr>
        <p:spPr>
          <a:xfrm>
            <a:off x="1028701" y="1038225"/>
            <a:ext cx="415290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Über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mich</a:t>
            </a:r>
            <a:endParaRPr lang="en-US" sz="5400" spc="-162" dirty="0">
              <a:solidFill>
                <a:schemeClr val="bg1"/>
              </a:solidFill>
              <a:latin typeface="Poppins Bold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6B1297E-588A-EE16-644B-CC1088816353}"/>
              </a:ext>
            </a:extLst>
          </p:cNvPr>
          <p:cNvSpPr/>
          <p:nvPr/>
        </p:nvSpPr>
        <p:spPr>
          <a:xfrm>
            <a:off x="2272067" y="2575455"/>
            <a:ext cx="2386261" cy="2386261"/>
          </a:xfrm>
          <a:prstGeom prst="ellipse">
            <a:avLst/>
          </a:prstGeom>
          <a:solidFill>
            <a:srgbClr val="F200D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AI</a:t>
            </a:r>
          </a:p>
        </p:txBody>
      </p:sp>
      <p:pic>
        <p:nvPicPr>
          <p:cNvPr id="37" name="Grafik 36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47C2CC90-8E98-2449-D0CF-3121F5F594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D679776-5BEB-04BD-835E-44533E55D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58" y="2164689"/>
            <a:ext cx="14908706" cy="75448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7A89201D-5E38-55B2-FF0B-651E1C4EE599}"/>
                  </a:ext>
                </a:extLst>
              </p14:cNvPr>
              <p14:cNvContentPartPr/>
              <p14:nvPr/>
            </p14:nvContentPartPr>
            <p14:xfrm>
              <a:off x="13283236" y="4180487"/>
              <a:ext cx="2724480" cy="1029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7A89201D-5E38-55B2-FF0B-651E1C4EE5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20236" y="4117487"/>
                <a:ext cx="2850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A72447D3-607A-4BB3-2212-364C0640AB9E}"/>
                  </a:ext>
                </a:extLst>
              </p14:cNvPr>
              <p14:cNvContentPartPr/>
              <p14:nvPr/>
            </p14:nvContentPartPr>
            <p14:xfrm>
              <a:off x="5921236" y="4927127"/>
              <a:ext cx="2793600" cy="1033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A72447D3-607A-4BB3-2212-364C0640AB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8244" y="4863907"/>
                <a:ext cx="2919224" cy="229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F0663A6D-C14E-788B-20A0-CB3711F0A690}"/>
                  </a:ext>
                </a:extLst>
              </p14:cNvPr>
              <p14:cNvContentPartPr/>
              <p14:nvPr/>
            </p14:nvContentPartPr>
            <p14:xfrm>
              <a:off x="5258476" y="3010847"/>
              <a:ext cx="2614680" cy="12398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F0663A6D-C14E-788B-20A0-CB3711F0A6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95467" y="2947847"/>
                <a:ext cx="2740337" cy="1365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47019CAA-645D-52D5-CF07-9D72E845A0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0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F7052BE-7964-D2E7-990E-CE9D3AEB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988" y="2345452"/>
            <a:ext cx="12536650" cy="6725589"/>
          </a:xfrm>
          <a:prstGeom prst="rect">
            <a:avLst/>
          </a:prstGeom>
        </p:spPr>
      </p:pic>
      <p:pic>
        <p:nvPicPr>
          <p:cNvPr id="7" name="Grafik 6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CA660A31-ED37-F57F-5C8C-59C2E17363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8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156879-A985-1BFA-F8C0-82B1FA66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13" y="2276075"/>
            <a:ext cx="11460174" cy="5734850"/>
          </a:xfrm>
          <a:prstGeom prst="rect">
            <a:avLst/>
          </a:prstGeom>
        </p:spPr>
      </p:pic>
      <p:pic>
        <p:nvPicPr>
          <p:cNvPr id="7" name="Grafik 6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0171E945-3371-C394-FCA6-68B3D338DD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58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A1BE0C0-8F23-35C7-CE0A-8B83E8BA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807" y="1995048"/>
            <a:ext cx="11898385" cy="6296904"/>
          </a:xfrm>
          <a:prstGeom prst="rect">
            <a:avLst/>
          </a:prstGeom>
        </p:spPr>
      </p:pic>
      <p:pic>
        <p:nvPicPr>
          <p:cNvPr id="11" name="Grafik 10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A6B0BE5D-2356-3A87-AC2E-3EA1F8F6C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0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792D55-C225-758E-8E6D-947B4C1A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439" y="2261785"/>
            <a:ext cx="11441122" cy="5763429"/>
          </a:xfrm>
          <a:prstGeom prst="rect">
            <a:avLst/>
          </a:prstGeom>
        </p:spPr>
      </p:pic>
      <p:pic>
        <p:nvPicPr>
          <p:cNvPr id="11" name="Grafik 10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51B63CAA-60A4-9FDD-9F57-704E3E955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52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0FBBA67-6714-6026-BC6A-3FAED66A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07" y="1828337"/>
            <a:ext cx="11536385" cy="6630325"/>
          </a:xfrm>
          <a:prstGeom prst="rect">
            <a:avLst/>
          </a:prstGeom>
        </p:spPr>
      </p:pic>
      <p:pic>
        <p:nvPicPr>
          <p:cNvPr id="10" name="Grafik 9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96665B7A-2096-5678-47D3-E0C5DAC932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84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BC093A-D3C6-0F26-9D1E-36E968399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18" y="1856916"/>
            <a:ext cx="11926964" cy="6573167"/>
          </a:xfrm>
          <a:prstGeom prst="rect">
            <a:avLst/>
          </a:prstGeom>
        </p:spPr>
      </p:pic>
      <p:pic>
        <p:nvPicPr>
          <p:cNvPr id="11" name="Grafik 10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B321DFA8-C563-0B70-AAC9-FC3AF59BF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6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8C44B04-236C-5183-1C3D-8ECD7126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74" y="1237705"/>
            <a:ext cx="13441651" cy="7811590"/>
          </a:xfrm>
          <a:prstGeom prst="rect">
            <a:avLst/>
          </a:prstGeom>
        </p:spPr>
      </p:pic>
      <p:pic>
        <p:nvPicPr>
          <p:cNvPr id="13" name="Grafik 12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7749BFBA-9E29-5837-842B-61CCA78E0B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83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Pricing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2EC598-97DF-840C-78B2-650A1A6AB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52613"/>
            <a:ext cx="11803122" cy="7401958"/>
          </a:xfrm>
          <a:prstGeom prst="rect">
            <a:avLst/>
          </a:prstGeom>
        </p:spPr>
      </p:pic>
      <p:pic>
        <p:nvPicPr>
          <p:cNvPr id="9" name="Grafik 8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F21EF0CD-76B6-D1D9-4A69-777B3F5DC3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0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D70485-59A8-ACA8-79B3-C8C2C8265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14342" cy="86022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39F446C-8FBA-4D35-F456-D24935DA5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014101"/>
            <a:ext cx="7592485" cy="6258798"/>
          </a:xfrm>
          <a:prstGeom prst="rect">
            <a:avLst/>
          </a:prstGeom>
          <a:effectLst>
            <a:outerShdw blurRad="88900" dist="3048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23C5CA6E-BF3B-B7A6-1D19-175F425F7D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3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5134878" cy="10287000"/>
            <a:chOff x="0" y="0"/>
            <a:chExt cx="661988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19886" cy="2709333"/>
            </a:xfrm>
            <a:custGeom>
              <a:avLst/>
              <a:gdLst/>
              <a:ahLst/>
              <a:cxnLst/>
              <a:rect l="l" t="t" r="r" b="b"/>
              <a:pathLst>
                <a:path w="6619886" h="2709333">
                  <a:moveTo>
                    <a:pt x="0" y="0"/>
                  </a:moveTo>
                  <a:lnTo>
                    <a:pt x="6619886" y="0"/>
                  </a:lnTo>
                  <a:lnTo>
                    <a:pt x="66198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FE51C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61988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15468" y="468369"/>
            <a:ext cx="14984410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</a:rPr>
              <a:t>SUMMARY</a:t>
            </a:r>
          </a:p>
        </p:txBody>
      </p:sp>
      <p:sp>
        <p:nvSpPr>
          <p:cNvPr id="6" name="Freeform 6"/>
          <p:cNvSpPr/>
          <p:nvPr/>
        </p:nvSpPr>
        <p:spPr>
          <a:xfrm rot="-777206">
            <a:off x="-1445257" y="-1924300"/>
            <a:ext cx="16314217" cy="13994754"/>
          </a:xfrm>
          <a:custGeom>
            <a:avLst/>
            <a:gdLst/>
            <a:ahLst/>
            <a:cxnLst/>
            <a:rect l="l" t="t" r="r" b="b"/>
            <a:pathLst>
              <a:path w="16314217" h="13994754">
                <a:moveTo>
                  <a:pt x="0" y="0"/>
                </a:moveTo>
                <a:lnTo>
                  <a:pt x="16314216" y="0"/>
                </a:lnTo>
                <a:lnTo>
                  <a:pt x="16314216" y="13994755"/>
                </a:lnTo>
                <a:lnTo>
                  <a:pt x="0" y="13994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270" b="-3401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2161790" y="2456824"/>
            <a:ext cx="13691766" cy="622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8"/>
              </a:lnSpc>
            </a:pPr>
            <a:r>
              <a:rPr lang="en-US" sz="8841">
                <a:solidFill>
                  <a:srgbClr val="6FE51C"/>
                </a:solidFill>
                <a:latin typeface="Poppins Bold"/>
              </a:rPr>
              <a:t>Revolutionizing AI Adoption</a:t>
            </a:r>
            <a:r>
              <a:rPr lang="en-US" sz="8841">
                <a:solidFill>
                  <a:srgbClr val="FFFFFF"/>
                </a:solidFill>
                <a:latin typeface="Poppins Bold"/>
              </a:rPr>
              <a:t> in Business with Expert-Led Solutions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Faustregel</a:t>
            </a:r>
            <a:endParaRPr lang="en-US" sz="5400" spc="-162" dirty="0">
              <a:solidFill>
                <a:schemeClr val="bg1"/>
              </a:solidFill>
              <a:latin typeface="Poppins 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9509466-EDF7-36AB-1920-C1DD3D8B67C6}"/>
              </a:ext>
            </a:extLst>
          </p:cNvPr>
          <p:cNvSpPr txBox="1"/>
          <p:nvPr/>
        </p:nvSpPr>
        <p:spPr>
          <a:xfrm>
            <a:off x="1394741" y="2202266"/>
            <a:ext cx="1582645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de-DE" sz="32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…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330C6EF0-0B52-04F8-751B-0C655AFF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953661"/>
            <a:ext cx="11839575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326F188D-B0B3-E2AB-74C8-D4E0A039E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46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FAB22D5-9A5E-5FE2-DE12-1D29323BDCE6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Freeform 7"/>
          <p:cNvSpPr/>
          <p:nvPr/>
        </p:nvSpPr>
        <p:spPr>
          <a:xfrm>
            <a:off x="2995944" y="3315659"/>
            <a:ext cx="4491741" cy="2566709"/>
          </a:xfrm>
          <a:custGeom>
            <a:avLst/>
            <a:gdLst/>
            <a:ahLst/>
            <a:cxnLst/>
            <a:rect l="l" t="t" r="r" b="b"/>
            <a:pathLst>
              <a:path w="4491741" h="2566709">
                <a:moveTo>
                  <a:pt x="0" y="0"/>
                </a:moveTo>
                <a:lnTo>
                  <a:pt x="4491741" y="0"/>
                </a:lnTo>
                <a:lnTo>
                  <a:pt x="4491741" y="2566709"/>
                </a:lnTo>
                <a:lnTo>
                  <a:pt x="0" y="2566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12183315" y="3353586"/>
            <a:ext cx="3833409" cy="2433532"/>
          </a:xfrm>
          <a:custGeom>
            <a:avLst/>
            <a:gdLst/>
            <a:ahLst/>
            <a:cxnLst/>
            <a:rect l="l" t="t" r="r" b="b"/>
            <a:pathLst>
              <a:path w="3833409" h="2433532">
                <a:moveTo>
                  <a:pt x="0" y="0"/>
                </a:moveTo>
                <a:lnTo>
                  <a:pt x="3833409" y="0"/>
                </a:lnTo>
                <a:lnTo>
                  <a:pt x="3833409" y="2433532"/>
                </a:lnTo>
                <a:lnTo>
                  <a:pt x="0" y="243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Freeform 9"/>
          <p:cNvSpPr/>
          <p:nvPr/>
        </p:nvSpPr>
        <p:spPr>
          <a:xfrm>
            <a:off x="6624901" y="736488"/>
            <a:ext cx="5836040" cy="1069480"/>
          </a:xfrm>
          <a:custGeom>
            <a:avLst/>
            <a:gdLst/>
            <a:ahLst/>
            <a:cxnLst/>
            <a:rect l="l" t="t" r="r" b="b"/>
            <a:pathLst>
              <a:path w="5836040" h="1069480">
                <a:moveTo>
                  <a:pt x="0" y="0"/>
                </a:moveTo>
                <a:lnTo>
                  <a:pt x="5836040" y="0"/>
                </a:lnTo>
                <a:lnTo>
                  <a:pt x="5836040" y="1069480"/>
                </a:lnTo>
                <a:lnTo>
                  <a:pt x="0" y="1069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0" name="Group 10"/>
          <p:cNvGrpSpPr/>
          <p:nvPr/>
        </p:nvGrpSpPr>
        <p:grpSpPr>
          <a:xfrm>
            <a:off x="12840803" y="5882368"/>
            <a:ext cx="3175921" cy="838459"/>
            <a:chOff x="0" y="0"/>
            <a:chExt cx="4234562" cy="11179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0021" cy="1117946"/>
            </a:xfrm>
            <a:custGeom>
              <a:avLst/>
              <a:gdLst/>
              <a:ahLst/>
              <a:cxnLst/>
              <a:rect l="l" t="t" r="r" b="b"/>
              <a:pathLst>
                <a:path w="1230021" h="1117946">
                  <a:moveTo>
                    <a:pt x="0" y="0"/>
                  </a:moveTo>
                  <a:lnTo>
                    <a:pt x="1230021" y="0"/>
                  </a:lnTo>
                  <a:lnTo>
                    <a:pt x="1230021" y="1117946"/>
                  </a:lnTo>
                  <a:lnTo>
                    <a:pt x="0" y="1117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1059" y="97709"/>
              <a:ext cx="2963503" cy="805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62"/>
                </a:lnSpc>
              </a:pPr>
              <a:r>
                <a:rPr lang="en-US" sz="3615" dirty="0">
                  <a:solidFill>
                    <a:srgbClr val="000000"/>
                  </a:solidFill>
                  <a:latin typeface="Arial Unicode"/>
                </a:rPr>
                <a:t>Copilot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355268" y="7668884"/>
            <a:ext cx="6816101" cy="1315508"/>
          </a:xfrm>
          <a:custGeom>
            <a:avLst/>
            <a:gdLst/>
            <a:ahLst/>
            <a:cxnLst/>
            <a:rect l="l" t="t" r="r" b="b"/>
            <a:pathLst>
              <a:path w="6816101" h="1315508">
                <a:moveTo>
                  <a:pt x="0" y="0"/>
                </a:moveTo>
                <a:lnTo>
                  <a:pt x="6816101" y="0"/>
                </a:lnTo>
                <a:lnTo>
                  <a:pt x="6816101" y="1315508"/>
                </a:lnTo>
                <a:lnTo>
                  <a:pt x="0" y="13155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2 Services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836898" y="7862728"/>
            <a:ext cx="7978830" cy="894082"/>
          </a:xfrm>
          <a:custGeom>
            <a:avLst/>
            <a:gdLst/>
            <a:ahLst/>
            <a:cxnLst/>
            <a:rect l="l" t="t" r="r" b="b"/>
            <a:pathLst>
              <a:path w="11608030" h="1300758">
                <a:moveTo>
                  <a:pt x="0" y="0"/>
                </a:moveTo>
                <a:lnTo>
                  <a:pt x="11608030" y="0"/>
                </a:lnTo>
                <a:lnTo>
                  <a:pt x="11608030" y="1300758"/>
                </a:lnTo>
                <a:lnTo>
                  <a:pt x="0" y="1300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4" name="TextBox 24"/>
          <p:cNvSpPr txBox="1"/>
          <p:nvPr/>
        </p:nvSpPr>
        <p:spPr>
          <a:xfrm>
            <a:off x="925769" y="8737168"/>
            <a:ext cx="750319" cy="2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400" dirty="0">
                <a:solidFill>
                  <a:srgbClr val="000000"/>
                </a:solidFill>
                <a:latin typeface="Canva Sans"/>
              </a:rPr>
              <a:t>Identity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1042" y="8737168"/>
            <a:ext cx="735998" cy="2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Hosting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74716" y="8737168"/>
            <a:ext cx="320942" cy="2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API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13499" y="8737168"/>
            <a:ext cx="885215" cy="2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Compute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4179" y="8737168"/>
            <a:ext cx="286024" cy="2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400" dirty="0">
                <a:solidFill>
                  <a:srgbClr val="000000"/>
                </a:solidFill>
                <a:latin typeface="Canva Sans"/>
              </a:rPr>
              <a:t>DB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43311" y="8737168"/>
            <a:ext cx="192183" cy="2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AI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75946" y="8737168"/>
            <a:ext cx="502349" cy="2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Vault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61056" y="8737168"/>
            <a:ext cx="778144" cy="2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400" dirty="0">
                <a:solidFill>
                  <a:srgbClr val="000000"/>
                </a:solidFill>
                <a:latin typeface="Canva Sans"/>
              </a:rPr>
              <a:t>Back-up</a:t>
            </a:r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7A0B5F27-D670-4EB9-DB38-7F7C4FEC7621}"/>
              </a:ext>
            </a:extLst>
          </p:cNvPr>
          <p:cNvSpPr/>
          <p:nvPr/>
        </p:nvSpPr>
        <p:spPr>
          <a:xfrm rot="16200000">
            <a:off x="4849491" y="3028723"/>
            <a:ext cx="740417" cy="8153399"/>
          </a:xfrm>
          <a:prstGeom prst="rightBrace">
            <a:avLst>
              <a:gd name="adj1" fmla="val 4250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eschweifte Klammer rechts 33">
            <a:extLst>
              <a:ext uri="{FF2B5EF4-FFF2-40B4-BE49-F238E27FC236}">
                <a16:creationId xmlns:a16="http://schemas.microsoft.com/office/drawing/2014/main" id="{128A68B2-4108-D474-060D-658766E84FAE}"/>
              </a:ext>
            </a:extLst>
          </p:cNvPr>
          <p:cNvSpPr/>
          <p:nvPr/>
        </p:nvSpPr>
        <p:spPr>
          <a:xfrm rot="16200000">
            <a:off x="13423888" y="2980179"/>
            <a:ext cx="740417" cy="8153399"/>
          </a:xfrm>
          <a:prstGeom prst="rightBrace">
            <a:avLst>
              <a:gd name="adj1" fmla="val 4250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Geschweifte Klammer rechts 34">
            <a:extLst>
              <a:ext uri="{FF2B5EF4-FFF2-40B4-BE49-F238E27FC236}">
                <a16:creationId xmlns:a16="http://schemas.microsoft.com/office/drawing/2014/main" id="{428DBCC9-9759-DACE-5610-D0DC61502682}"/>
              </a:ext>
            </a:extLst>
          </p:cNvPr>
          <p:cNvSpPr/>
          <p:nvPr/>
        </p:nvSpPr>
        <p:spPr>
          <a:xfrm rot="16200000">
            <a:off x="9460280" y="-2255017"/>
            <a:ext cx="740417" cy="9904624"/>
          </a:xfrm>
          <a:prstGeom prst="rightBrace">
            <a:avLst>
              <a:gd name="adj1" fmla="val 4250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oup 24">
            <a:extLst>
              <a:ext uri="{FF2B5EF4-FFF2-40B4-BE49-F238E27FC236}">
                <a16:creationId xmlns:a16="http://schemas.microsoft.com/office/drawing/2014/main" id="{5091EB62-15CE-439C-3543-2225E42CC519}"/>
              </a:ext>
            </a:extLst>
          </p:cNvPr>
          <p:cNvGrpSpPr/>
          <p:nvPr/>
        </p:nvGrpSpPr>
        <p:grpSpPr>
          <a:xfrm>
            <a:off x="6179417" y="7382013"/>
            <a:ext cx="1936999" cy="1936999"/>
            <a:chOff x="0" y="0"/>
            <a:chExt cx="812800" cy="812800"/>
          </a:xfrm>
        </p:grpSpPr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EC48AE5-7B82-0F0E-33D5-31F524ABAA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solidFill>
                <a:srgbClr val="FD0000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6022D6EE-41FD-AF53-4E0F-BB7A3462087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16" name="Grafik 15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92339D2A-7FD1-457B-E629-D721D13075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2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: abgerundete Ecken 13">
            <a:extLst>
              <a:ext uri="{FF2B5EF4-FFF2-40B4-BE49-F238E27FC236}">
                <a16:creationId xmlns:a16="http://schemas.microsoft.com/office/drawing/2014/main" id="{C4C47E3C-2B14-B4A9-745E-5517DC3A35CB}"/>
              </a:ext>
            </a:extLst>
          </p:cNvPr>
          <p:cNvSpPr/>
          <p:nvPr/>
        </p:nvSpPr>
        <p:spPr>
          <a:xfrm>
            <a:off x="658420" y="770613"/>
            <a:ext cx="3912077" cy="2816939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52112 h 1994719"/>
              <a:gd name="connsiteX1" fmla="*/ 328529 w 8385219"/>
              <a:gd name="connsiteY1" fmla="*/ 23583 h 1994719"/>
              <a:gd name="connsiteX2" fmla="*/ 6128986 w 8385219"/>
              <a:gd name="connsiteY2" fmla="*/ 17233 h 1994719"/>
              <a:gd name="connsiteX3" fmla="*/ 6485731 w 8385219"/>
              <a:gd name="connsiteY3" fmla="*/ 203117 h 1994719"/>
              <a:gd name="connsiteX4" fmla="*/ 6486526 w 8385219"/>
              <a:gd name="connsiteY4" fmla="*/ 621276 h 1994719"/>
              <a:gd name="connsiteX5" fmla="*/ 6792914 w 8385219"/>
              <a:gd name="connsiteY5" fmla="*/ 831620 h 1994719"/>
              <a:gd name="connsiteX6" fmla="*/ 7989093 w 8385219"/>
              <a:gd name="connsiteY6" fmla="*/ 831620 h 1994719"/>
              <a:gd name="connsiteX7" fmla="*/ 8384382 w 8385219"/>
              <a:gd name="connsiteY7" fmla="*/ 1249845 h 1994719"/>
              <a:gd name="connsiteX8" fmla="*/ 8382000 w 8385219"/>
              <a:gd name="connsiteY8" fmla="*/ 1666190 h 1994719"/>
              <a:gd name="connsiteX9" fmla="*/ 8053471 w 8385219"/>
              <a:gd name="connsiteY9" fmla="*/ 1994719 h 1994719"/>
              <a:gd name="connsiteX10" fmla="*/ 328529 w 8385219"/>
              <a:gd name="connsiteY10" fmla="*/ 1994719 h 1994719"/>
              <a:gd name="connsiteX11" fmla="*/ 0 w 8385219"/>
              <a:gd name="connsiteY11" fmla="*/ 1666190 h 1994719"/>
              <a:gd name="connsiteX12" fmla="*/ 0 w 8385219"/>
              <a:gd name="connsiteY12" fmla="*/ 352112 h 1994719"/>
              <a:gd name="connsiteX0" fmla="*/ 0 w 8385219"/>
              <a:gd name="connsiteY0" fmla="*/ 334897 h 1977504"/>
              <a:gd name="connsiteX1" fmla="*/ 328529 w 8385219"/>
              <a:gd name="connsiteY1" fmla="*/ 6368 h 1977504"/>
              <a:gd name="connsiteX2" fmla="*/ 6128986 w 8385219"/>
              <a:gd name="connsiteY2" fmla="*/ 18 h 1977504"/>
              <a:gd name="connsiteX3" fmla="*/ 6485731 w 8385219"/>
              <a:gd name="connsiteY3" fmla="*/ 185902 h 1977504"/>
              <a:gd name="connsiteX4" fmla="*/ 6486526 w 8385219"/>
              <a:gd name="connsiteY4" fmla="*/ 604061 h 1977504"/>
              <a:gd name="connsiteX5" fmla="*/ 6792914 w 8385219"/>
              <a:gd name="connsiteY5" fmla="*/ 814405 h 1977504"/>
              <a:gd name="connsiteX6" fmla="*/ 7989093 w 8385219"/>
              <a:gd name="connsiteY6" fmla="*/ 814405 h 1977504"/>
              <a:gd name="connsiteX7" fmla="*/ 8384382 w 8385219"/>
              <a:gd name="connsiteY7" fmla="*/ 1232630 h 1977504"/>
              <a:gd name="connsiteX8" fmla="*/ 8382000 w 8385219"/>
              <a:gd name="connsiteY8" fmla="*/ 1648975 h 1977504"/>
              <a:gd name="connsiteX9" fmla="*/ 8053471 w 8385219"/>
              <a:gd name="connsiteY9" fmla="*/ 1977504 h 1977504"/>
              <a:gd name="connsiteX10" fmla="*/ 328529 w 8385219"/>
              <a:gd name="connsiteY10" fmla="*/ 1977504 h 1977504"/>
              <a:gd name="connsiteX11" fmla="*/ 0 w 8385219"/>
              <a:gd name="connsiteY11" fmla="*/ 1648975 h 1977504"/>
              <a:gd name="connsiteX12" fmla="*/ 0 w 8385219"/>
              <a:gd name="connsiteY12" fmla="*/ 334897 h 1977504"/>
              <a:gd name="connsiteX0" fmla="*/ 0 w 8385219"/>
              <a:gd name="connsiteY0" fmla="*/ 334897 h 1977504"/>
              <a:gd name="connsiteX1" fmla="*/ 328529 w 8385219"/>
              <a:gd name="connsiteY1" fmla="*/ 6368 h 1977504"/>
              <a:gd name="connsiteX2" fmla="*/ 6128986 w 8385219"/>
              <a:gd name="connsiteY2" fmla="*/ 18 h 1977504"/>
              <a:gd name="connsiteX3" fmla="*/ 6485731 w 8385219"/>
              <a:gd name="connsiteY3" fmla="*/ 185902 h 1977504"/>
              <a:gd name="connsiteX4" fmla="*/ 6486526 w 8385219"/>
              <a:gd name="connsiteY4" fmla="*/ 446926 h 1977504"/>
              <a:gd name="connsiteX5" fmla="*/ 6792914 w 8385219"/>
              <a:gd name="connsiteY5" fmla="*/ 814405 h 1977504"/>
              <a:gd name="connsiteX6" fmla="*/ 7989093 w 8385219"/>
              <a:gd name="connsiteY6" fmla="*/ 814405 h 1977504"/>
              <a:gd name="connsiteX7" fmla="*/ 8384382 w 8385219"/>
              <a:gd name="connsiteY7" fmla="*/ 1232630 h 1977504"/>
              <a:gd name="connsiteX8" fmla="*/ 8382000 w 8385219"/>
              <a:gd name="connsiteY8" fmla="*/ 1648975 h 1977504"/>
              <a:gd name="connsiteX9" fmla="*/ 8053471 w 8385219"/>
              <a:gd name="connsiteY9" fmla="*/ 1977504 h 1977504"/>
              <a:gd name="connsiteX10" fmla="*/ 328529 w 8385219"/>
              <a:gd name="connsiteY10" fmla="*/ 1977504 h 1977504"/>
              <a:gd name="connsiteX11" fmla="*/ 0 w 8385219"/>
              <a:gd name="connsiteY11" fmla="*/ 1648975 h 1977504"/>
              <a:gd name="connsiteX12" fmla="*/ 0 w 8385219"/>
              <a:gd name="connsiteY12" fmla="*/ 334897 h 1977504"/>
              <a:gd name="connsiteX0" fmla="*/ 0 w 8385219"/>
              <a:gd name="connsiteY0" fmla="*/ 334897 h 1977504"/>
              <a:gd name="connsiteX1" fmla="*/ 328529 w 8385219"/>
              <a:gd name="connsiteY1" fmla="*/ 6368 h 1977504"/>
              <a:gd name="connsiteX2" fmla="*/ 6128986 w 8385219"/>
              <a:gd name="connsiteY2" fmla="*/ 18 h 1977504"/>
              <a:gd name="connsiteX3" fmla="*/ 6485731 w 8385219"/>
              <a:gd name="connsiteY3" fmla="*/ 185902 h 1977504"/>
              <a:gd name="connsiteX4" fmla="*/ 6486526 w 8385219"/>
              <a:gd name="connsiteY4" fmla="*/ 446926 h 1977504"/>
              <a:gd name="connsiteX5" fmla="*/ 6813323 w 8385219"/>
              <a:gd name="connsiteY5" fmla="*/ 677330 h 1977504"/>
              <a:gd name="connsiteX6" fmla="*/ 7989093 w 8385219"/>
              <a:gd name="connsiteY6" fmla="*/ 814405 h 1977504"/>
              <a:gd name="connsiteX7" fmla="*/ 8384382 w 8385219"/>
              <a:gd name="connsiteY7" fmla="*/ 1232630 h 1977504"/>
              <a:gd name="connsiteX8" fmla="*/ 8382000 w 8385219"/>
              <a:gd name="connsiteY8" fmla="*/ 1648975 h 1977504"/>
              <a:gd name="connsiteX9" fmla="*/ 8053471 w 8385219"/>
              <a:gd name="connsiteY9" fmla="*/ 1977504 h 1977504"/>
              <a:gd name="connsiteX10" fmla="*/ 328529 w 8385219"/>
              <a:gd name="connsiteY10" fmla="*/ 1977504 h 1977504"/>
              <a:gd name="connsiteX11" fmla="*/ 0 w 8385219"/>
              <a:gd name="connsiteY11" fmla="*/ 1648975 h 1977504"/>
              <a:gd name="connsiteX12" fmla="*/ 0 w 8385219"/>
              <a:gd name="connsiteY12" fmla="*/ 334897 h 1977504"/>
              <a:gd name="connsiteX0" fmla="*/ 0 w 8386790"/>
              <a:gd name="connsiteY0" fmla="*/ 334897 h 1977504"/>
              <a:gd name="connsiteX1" fmla="*/ 328529 w 8386790"/>
              <a:gd name="connsiteY1" fmla="*/ 6368 h 1977504"/>
              <a:gd name="connsiteX2" fmla="*/ 6128986 w 8386790"/>
              <a:gd name="connsiteY2" fmla="*/ 18 h 1977504"/>
              <a:gd name="connsiteX3" fmla="*/ 6485731 w 8386790"/>
              <a:gd name="connsiteY3" fmla="*/ 185902 h 1977504"/>
              <a:gd name="connsiteX4" fmla="*/ 6486526 w 8386790"/>
              <a:gd name="connsiteY4" fmla="*/ 446926 h 1977504"/>
              <a:gd name="connsiteX5" fmla="*/ 6813323 w 8386790"/>
              <a:gd name="connsiteY5" fmla="*/ 677330 h 1977504"/>
              <a:gd name="connsiteX6" fmla="*/ 8019707 w 8386790"/>
              <a:gd name="connsiteY6" fmla="*/ 687360 h 1977504"/>
              <a:gd name="connsiteX7" fmla="*/ 8384382 w 8386790"/>
              <a:gd name="connsiteY7" fmla="*/ 1232630 h 1977504"/>
              <a:gd name="connsiteX8" fmla="*/ 8382000 w 8386790"/>
              <a:gd name="connsiteY8" fmla="*/ 1648975 h 1977504"/>
              <a:gd name="connsiteX9" fmla="*/ 8053471 w 8386790"/>
              <a:gd name="connsiteY9" fmla="*/ 1977504 h 1977504"/>
              <a:gd name="connsiteX10" fmla="*/ 328529 w 8386790"/>
              <a:gd name="connsiteY10" fmla="*/ 1977504 h 1977504"/>
              <a:gd name="connsiteX11" fmla="*/ 0 w 8386790"/>
              <a:gd name="connsiteY11" fmla="*/ 1648975 h 1977504"/>
              <a:gd name="connsiteX12" fmla="*/ 0 w 8386790"/>
              <a:gd name="connsiteY12" fmla="*/ 334897 h 1977504"/>
              <a:gd name="connsiteX0" fmla="*/ 0 w 8385014"/>
              <a:gd name="connsiteY0" fmla="*/ 334897 h 1977504"/>
              <a:gd name="connsiteX1" fmla="*/ 328529 w 8385014"/>
              <a:gd name="connsiteY1" fmla="*/ 6368 h 1977504"/>
              <a:gd name="connsiteX2" fmla="*/ 6128986 w 8385014"/>
              <a:gd name="connsiteY2" fmla="*/ 18 h 1977504"/>
              <a:gd name="connsiteX3" fmla="*/ 6485731 w 8385014"/>
              <a:gd name="connsiteY3" fmla="*/ 185902 h 1977504"/>
              <a:gd name="connsiteX4" fmla="*/ 6486526 w 8385014"/>
              <a:gd name="connsiteY4" fmla="*/ 446926 h 1977504"/>
              <a:gd name="connsiteX5" fmla="*/ 6813323 w 8385014"/>
              <a:gd name="connsiteY5" fmla="*/ 677330 h 1977504"/>
              <a:gd name="connsiteX6" fmla="*/ 8019707 w 8385014"/>
              <a:gd name="connsiteY6" fmla="*/ 687360 h 1977504"/>
              <a:gd name="connsiteX7" fmla="*/ 8384382 w 8385014"/>
              <a:gd name="connsiteY7" fmla="*/ 1232630 h 1977504"/>
              <a:gd name="connsiteX8" fmla="*/ 8382000 w 8385014"/>
              <a:gd name="connsiteY8" fmla="*/ 1648975 h 1977504"/>
              <a:gd name="connsiteX9" fmla="*/ 8053471 w 8385014"/>
              <a:gd name="connsiteY9" fmla="*/ 1977504 h 1977504"/>
              <a:gd name="connsiteX10" fmla="*/ 328529 w 8385014"/>
              <a:gd name="connsiteY10" fmla="*/ 1977504 h 1977504"/>
              <a:gd name="connsiteX11" fmla="*/ 0 w 8385014"/>
              <a:gd name="connsiteY11" fmla="*/ 1648975 h 1977504"/>
              <a:gd name="connsiteX12" fmla="*/ 0 w 8385014"/>
              <a:gd name="connsiteY12" fmla="*/ 334897 h 1977504"/>
              <a:gd name="connsiteX0" fmla="*/ 0 w 8381999"/>
              <a:gd name="connsiteY0" fmla="*/ 334897 h 1977504"/>
              <a:gd name="connsiteX1" fmla="*/ 328529 w 8381999"/>
              <a:gd name="connsiteY1" fmla="*/ 6368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8019707 w 8381999"/>
              <a:gd name="connsiteY6" fmla="*/ 68736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8053471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328529 w 8381999"/>
              <a:gd name="connsiteY1" fmla="*/ 6368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8053471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328529 w 8381999"/>
              <a:gd name="connsiteY1" fmla="*/ 6368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8053471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328529 w 8381999"/>
              <a:gd name="connsiteY1" fmla="*/ 6368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328529 w 8381999"/>
              <a:gd name="connsiteY1" fmla="*/ 6368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1042816 w 8381999"/>
              <a:gd name="connsiteY1" fmla="*/ 3024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1042816 w 8381999"/>
              <a:gd name="connsiteY1" fmla="*/ 3024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1042816 w 8381999"/>
              <a:gd name="connsiteY1" fmla="*/ 3024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1017304 w 8381999"/>
              <a:gd name="connsiteY10" fmla="*/ 1975833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1042816 w 8381999"/>
              <a:gd name="connsiteY1" fmla="*/ 3024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1017304 w 8381999"/>
              <a:gd name="connsiteY10" fmla="*/ 1975833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1999" h="1977504">
                <a:moveTo>
                  <a:pt x="0" y="334897"/>
                </a:moveTo>
                <a:cubicBezTo>
                  <a:pt x="0" y="153455"/>
                  <a:pt x="172597" y="9711"/>
                  <a:pt x="1042816" y="3024"/>
                </a:cubicBezTo>
                <a:lnTo>
                  <a:pt x="6128986" y="18"/>
                </a:lnTo>
                <a:cubicBezTo>
                  <a:pt x="6444913" y="-1306"/>
                  <a:pt x="6492154" y="74797"/>
                  <a:pt x="6485731" y="185902"/>
                </a:cubicBezTo>
                <a:cubicBezTo>
                  <a:pt x="6484466" y="372301"/>
                  <a:pt x="6484410" y="285795"/>
                  <a:pt x="6486526" y="446926"/>
                </a:cubicBezTo>
                <a:cubicBezTo>
                  <a:pt x="6488642" y="653300"/>
                  <a:pt x="6531938" y="676946"/>
                  <a:pt x="6813323" y="677330"/>
                </a:cubicBezTo>
                <a:lnTo>
                  <a:pt x="7744198" y="677330"/>
                </a:lnTo>
                <a:cubicBezTo>
                  <a:pt x="8105019" y="686816"/>
                  <a:pt x="8368339" y="768596"/>
                  <a:pt x="8363974" y="1008629"/>
                </a:cubicBezTo>
                <a:cubicBezTo>
                  <a:pt x="8365561" y="1193449"/>
                  <a:pt x="8380413" y="1464155"/>
                  <a:pt x="8382000" y="1648975"/>
                </a:cubicBezTo>
                <a:cubicBezTo>
                  <a:pt x="8382000" y="1830417"/>
                  <a:pt x="8255320" y="1974161"/>
                  <a:pt x="7737144" y="1977504"/>
                </a:cubicBezTo>
                <a:lnTo>
                  <a:pt x="1017304" y="1975833"/>
                </a:lnTo>
                <a:cubicBezTo>
                  <a:pt x="172595" y="1977505"/>
                  <a:pt x="0" y="1830417"/>
                  <a:pt x="0" y="1648975"/>
                </a:cubicBezTo>
                <a:lnTo>
                  <a:pt x="0" y="334897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Freeform 2"/>
          <p:cNvSpPr/>
          <p:nvPr/>
        </p:nvSpPr>
        <p:spPr>
          <a:xfrm>
            <a:off x="5952346" y="141190"/>
            <a:ext cx="11420505" cy="9375196"/>
          </a:xfrm>
          <a:custGeom>
            <a:avLst/>
            <a:gdLst/>
            <a:ahLst/>
            <a:cxnLst/>
            <a:rect l="l" t="t" r="r" b="b"/>
            <a:pathLst>
              <a:path w="11420505" h="9375196">
                <a:moveTo>
                  <a:pt x="0" y="0"/>
                </a:moveTo>
                <a:lnTo>
                  <a:pt x="11420505" y="0"/>
                </a:lnTo>
                <a:lnTo>
                  <a:pt x="11420505" y="9375196"/>
                </a:lnTo>
                <a:lnTo>
                  <a:pt x="0" y="9375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285891" y="3886003"/>
            <a:ext cx="2258913" cy="2258913"/>
          </a:xfrm>
          <a:custGeom>
            <a:avLst/>
            <a:gdLst/>
            <a:ahLst/>
            <a:cxnLst/>
            <a:rect l="l" t="t" r="r" b="b"/>
            <a:pathLst>
              <a:path w="2258913" h="2258913">
                <a:moveTo>
                  <a:pt x="0" y="0"/>
                </a:moveTo>
                <a:lnTo>
                  <a:pt x="2258913" y="0"/>
                </a:lnTo>
                <a:lnTo>
                  <a:pt x="2258913" y="2258913"/>
                </a:lnTo>
                <a:lnTo>
                  <a:pt x="0" y="2258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1433891" y="5781766"/>
            <a:ext cx="1962913" cy="1962913"/>
          </a:xfrm>
          <a:custGeom>
            <a:avLst/>
            <a:gdLst/>
            <a:ahLst/>
            <a:cxnLst/>
            <a:rect l="l" t="t" r="r" b="b"/>
            <a:pathLst>
              <a:path w="1962913" h="1962913">
                <a:moveTo>
                  <a:pt x="0" y="0"/>
                </a:moveTo>
                <a:lnTo>
                  <a:pt x="1962913" y="0"/>
                </a:lnTo>
                <a:lnTo>
                  <a:pt x="1962913" y="1962913"/>
                </a:lnTo>
                <a:lnTo>
                  <a:pt x="0" y="1962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028700" y="1038225"/>
            <a:ext cx="4603906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Azure OpenAI </a:t>
            </a:r>
          </a:p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Services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7" name="Freeform 7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TextBox 8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: abgerundete Ecken 13">
            <a:extLst>
              <a:ext uri="{FF2B5EF4-FFF2-40B4-BE49-F238E27FC236}">
                <a16:creationId xmlns:a16="http://schemas.microsoft.com/office/drawing/2014/main" id="{9CBCAC2B-0DC8-CA91-B8A0-E018F95B0410}"/>
              </a:ext>
            </a:extLst>
          </p:cNvPr>
          <p:cNvSpPr/>
          <p:nvPr/>
        </p:nvSpPr>
        <p:spPr>
          <a:xfrm>
            <a:off x="658420" y="770613"/>
            <a:ext cx="3912077" cy="2816939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52112 h 1994719"/>
              <a:gd name="connsiteX1" fmla="*/ 328529 w 8385219"/>
              <a:gd name="connsiteY1" fmla="*/ 23583 h 1994719"/>
              <a:gd name="connsiteX2" fmla="*/ 6128986 w 8385219"/>
              <a:gd name="connsiteY2" fmla="*/ 17233 h 1994719"/>
              <a:gd name="connsiteX3" fmla="*/ 6485731 w 8385219"/>
              <a:gd name="connsiteY3" fmla="*/ 203117 h 1994719"/>
              <a:gd name="connsiteX4" fmla="*/ 6486526 w 8385219"/>
              <a:gd name="connsiteY4" fmla="*/ 621276 h 1994719"/>
              <a:gd name="connsiteX5" fmla="*/ 6792914 w 8385219"/>
              <a:gd name="connsiteY5" fmla="*/ 831620 h 1994719"/>
              <a:gd name="connsiteX6" fmla="*/ 7989093 w 8385219"/>
              <a:gd name="connsiteY6" fmla="*/ 831620 h 1994719"/>
              <a:gd name="connsiteX7" fmla="*/ 8384382 w 8385219"/>
              <a:gd name="connsiteY7" fmla="*/ 1249845 h 1994719"/>
              <a:gd name="connsiteX8" fmla="*/ 8382000 w 8385219"/>
              <a:gd name="connsiteY8" fmla="*/ 1666190 h 1994719"/>
              <a:gd name="connsiteX9" fmla="*/ 8053471 w 8385219"/>
              <a:gd name="connsiteY9" fmla="*/ 1994719 h 1994719"/>
              <a:gd name="connsiteX10" fmla="*/ 328529 w 8385219"/>
              <a:gd name="connsiteY10" fmla="*/ 1994719 h 1994719"/>
              <a:gd name="connsiteX11" fmla="*/ 0 w 8385219"/>
              <a:gd name="connsiteY11" fmla="*/ 1666190 h 1994719"/>
              <a:gd name="connsiteX12" fmla="*/ 0 w 8385219"/>
              <a:gd name="connsiteY12" fmla="*/ 352112 h 1994719"/>
              <a:gd name="connsiteX0" fmla="*/ 0 w 8385219"/>
              <a:gd name="connsiteY0" fmla="*/ 334897 h 1977504"/>
              <a:gd name="connsiteX1" fmla="*/ 328529 w 8385219"/>
              <a:gd name="connsiteY1" fmla="*/ 6368 h 1977504"/>
              <a:gd name="connsiteX2" fmla="*/ 6128986 w 8385219"/>
              <a:gd name="connsiteY2" fmla="*/ 18 h 1977504"/>
              <a:gd name="connsiteX3" fmla="*/ 6485731 w 8385219"/>
              <a:gd name="connsiteY3" fmla="*/ 185902 h 1977504"/>
              <a:gd name="connsiteX4" fmla="*/ 6486526 w 8385219"/>
              <a:gd name="connsiteY4" fmla="*/ 604061 h 1977504"/>
              <a:gd name="connsiteX5" fmla="*/ 6792914 w 8385219"/>
              <a:gd name="connsiteY5" fmla="*/ 814405 h 1977504"/>
              <a:gd name="connsiteX6" fmla="*/ 7989093 w 8385219"/>
              <a:gd name="connsiteY6" fmla="*/ 814405 h 1977504"/>
              <a:gd name="connsiteX7" fmla="*/ 8384382 w 8385219"/>
              <a:gd name="connsiteY7" fmla="*/ 1232630 h 1977504"/>
              <a:gd name="connsiteX8" fmla="*/ 8382000 w 8385219"/>
              <a:gd name="connsiteY8" fmla="*/ 1648975 h 1977504"/>
              <a:gd name="connsiteX9" fmla="*/ 8053471 w 8385219"/>
              <a:gd name="connsiteY9" fmla="*/ 1977504 h 1977504"/>
              <a:gd name="connsiteX10" fmla="*/ 328529 w 8385219"/>
              <a:gd name="connsiteY10" fmla="*/ 1977504 h 1977504"/>
              <a:gd name="connsiteX11" fmla="*/ 0 w 8385219"/>
              <a:gd name="connsiteY11" fmla="*/ 1648975 h 1977504"/>
              <a:gd name="connsiteX12" fmla="*/ 0 w 8385219"/>
              <a:gd name="connsiteY12" fmla="*/ 334897 h 1977504"/>
              <a:gd name="connsiteX0" fmla="*/ 0 w 8385219"/>
              <a:gd name="connsiteY0" fmla="*/ 334897 h 1977504"/>
              <a:gd name="connsiteX1" fmla="*/ 328529 w 8385219"/>
              <a:gd name="connsiteY1" fmla="*/ 6368 h 1977504"/>
              <a:gd name="connsiteX2" fmla="*/ 6128986 w 8385219"/>
              <a:gd name="connsiteY2" fmla="*/ 18 h 1977504"/>
              <a:gd name="connsiteX3" fmla="*/ 6485731 w 8385219"/>
              <a:gd name="connsiteY3" fmla="*/ 185902 h 1977504"/>
              <a:gd name="connsiteX4" fmla="*/ 6486526 w 8385219"/>
              <a:gd name="connsiteY4" fmla="*/ 446926 h 1977504"/>
              <a:gd name="connsiteX5" fmla="*/ 6792914 w 8385219"/>
              <a:gd name="connsiteY5" fmla="*/ 814405 h 1977504"/>
              <a:gd name="connsiteX6" fmla="*/ 7989093 w 8385219"/>
              <a:gd name="connsiteY6" fmla="*/ 814405 h 1977504"/>
              <a:gd name="connsiteX7" fmla="*/ 8384382 w 8385219"/>
              <a:gd name="connsiteY7" fmla="*/ 1232630 h 1977504"/>
              <a:gd name="connsiteX8" fmla="*/ 8382000 w 8385219"/>
              <a:gd name="connsiteY8" fmla="*/ 1648975 h 1977504"/>
              <a:gd name="connsiteX9" fmla="*/ 8053471 w 8385219"/>
              <a:gd name="connsiteY9" fmla="*/ 1977504 h 1977504"/>
              <a:gd name="connsiteX10" fmla="*/ 328529 w 8385219"/>
              <a:gd name="connsiteY10" fmla="*/ 1977504 h 1977504"/>
              <a:gd name="connsiteX11" fmla="*/ 0 w 8385219"/>
              <a:gd name="connsiteY11" fmla="*/ 1648975 h 1977504"/>
              <a:gd name="connsiteX12" fmla="*/ 0 w 8385219"/>
              <a:gd name="connsiteY12" fmla="*/ 334897 h 1977504"/>
              <a:gd name="connsiteX0" fmla="*/ 0 w 8385219"/>
              <a:gd name="connsiteY0" fmla="*/ 334897 h 1977504"/>
              <a:gd name="connsiteX1" fmla="*/ 328529 w 8385219"/>
              <a:gd name="connsiteY1" fmla="*/ 6368 h 1977504"/>
              <a:gd name="connsiteX2" fmla="*/ 6128986 w 8385219"/>
              <a:gd name="connsiteY2" fmla="*/ 18 h 1977504"/>
              <a:gd name="connsiteX3" fmla="*/ 6485731 w 8385219"/>
              <a:gd name="connsiteY3" fmla="*/ 185902 h 1977504"/>
              <a:gd name="connsiteX4" fmla="*/ 6486526 w 8385219"/>
              <a:gd name="connsiteY4" fmla="*/ 446926 h 1977504"/>
              <a:gd name="connsiteX5" fmla="*/ 6813323 w 8385219"/>
              <a:gd name="connsiteY5" fmla="*/ 677330 h 1977504"/>
              <a:gd name="connsiteX6" fmla="*/ 7989093 w 8385219"/>
              <a:gd name="connsiteY6" fmla="*/ 814405 h 1977504"/>
              <a:gd name="connsiteX7" fmla="*/ 8384382 w 8385219"/>
              <a:gd name="connsiteY7" fmla="*/ 1232630 h 1977504"/>
              <a:gd name="connsiteX8" fmla="*/ 8382000 w 8385219"/>
              <a:gd name="connsiteY8" fmla="*/ 1648975 h 1977504"/>
              <a:gd name="connsiteX9" fmla="*/ 8053471 w 8385219"/>
              <a:gd name="connsiteY9" fmla="*/ 1977504 h 1977504"/>
              <a:gd name="connsiteX10" fmla="*/ 328529 w 8385219"/>
              <a:gd name="connsiteY10" fmla="*/ 1977504 h 1977504"/>
              <a:gd name="connsiteX11" fmla="*/ 0 w 8385219"/>
              <a:gd name="connsiteY11" fmla="*/ 1648975 h 1977504"/>
              <a:gd name="connsiteX12" fmla="*/ 0 w 8385219"/>
              <a:gd name="connsiteY12" fmla="*/ 334897 h 1977504"/>
              <a:gd name="connsiteX0" fmla="*/ 0 w 8386790"/>
              <a:gd name="connsiteY0" fmla="*/ 334897 h 1977504"/>
              <a:gd name="connsiteX1" fmla="*/ 328529 w 8386790"/>
              <a:gd name="connsiteY1" fmla="*/ 6368 h 1977504"/>
              <a:gd name="connsiteX2" fmla="*/ 6128986 w 8386790"/>
              <a:gd name="connsiteY2" fmla="*/ 18 h 1977504"/>
              <a:gd name="connsiteX3" fmla="*/ 6485731 w 8386790"/>
              <a:gd name="connsiteY3" fmla="*/ 185902 h 1977504"/>
              <a:gd name="connsiteX4" fmla="*/ 6486526 w 8386790"/>
              <a:gd name="connsiteY4" fmla="*/ 446926 h 1977504"/>
              <a:gd name="connsiteX5" fmla="*/ 6813323 w 8386790"/>
              <a:gd name="connsiteY5" fmla="*/ 677330 h 1977504"/>
              <a:gd name="connsiteX6" fmla="*/ 8019707 w 8386790"/>
              <a:gd name="connsiteY6" fmla="*/ 687360 h 1977504"/>
              <a:gd name="connsiteX7" fmla="*/ 8384382 w 8386790"/>
              <a:gd name="connsiteY7" fmla="*/ 1232630 h 1977504"/>
              <a:gd name="connsiteX8" fmla="*/ 8382000 w 8386790"/>
              <a:gd name="connsiteY8" fmla="*/ 1648975 h 1977504"/>
              <a:gd name="connsiteX9" fmla="*/ 8053471 w 8386790"/>
              <a:gd name="connsiteY9" fmla="*/ 1977504 h 1977504"/>
              <a:gd name="connsiteX10" fmla="*/ 328529 w 8386790"/>
              <a:gd name="connsiteY10" fmla="*/ 1977504 h 1977504"/>
              <a:gd name="connsiteX11" fmla="*/ 0 w 8386790"/>
              <a:gd name="connsiteY11" fmla="*/ 1648975 h 1977504"/>
              <a:gd name="connsiteX12" fmla="*/ 0 w 8386790"/>
              <a:gd name="connsiteY12" fmla="*/ 334897 h 1977504"/>
              <a:gd name="connsiteX0" fmla="*/ 0 w 8385014"/>
              <a:gd name="connsiteY0" fmla="*/ 334897 h 1977504"/>
              <a:gd name="connsiteX1" fmla="*/ 328529 w 8385014"/>
              <a:gd name="connsiteY1" fmla="*/ 6368 h 1977504"/>
              <a:gd name="connsiteX2" fmla="*/ 6128986 w 8385014"/>
              <a:gd name="connsiteY2" fmla="*/ 18 h 1977504"/>
              <a:gd name="connsiteX3" fmla="*/ 6485731 w 8385014"/>
              <a:gd name="connsiteY3" fmla="*/ 185902 h 1977504"/>
              <a:gd name="connsiteX4" fmla="*/ 6486526 w 8385014"/>
              <a:gd name="connsiteY4" fmla="*/ 446926 h 1977504"/>
              <a:gd name="connsiteX5" fmla="*/ 6813323 w 8385014"/>
              <a:gd name="connsiteY5" fmla="*/ 677330 h 1977504"/>
              <a:gd name="connsiteX6" fmla="*/ 8019707 w 8385014"/>
              <a:gd name="connsiteY6" fmla="*/ 687360 h 1977504"/>
              <a:gd name="connsiteX7" fmla="*/ 8384382 w 8385014"/>
              <a:gd name="connsiteY7" fmla="*/ 1232630 h 1977504"/>
              <a:gd name="connsiteX8" fmla="*/ 8382000 w 8385014"/>
              <a:gd name="connsiteY8" fmla="*/ 1648975 h 1977504"/>
              <a:gd name="connsiteX9" fmla="*/ 8053471 w 8385014"/>
              <a:gd name="connsiteY9" fmla="*/ 1977504 h 1977504"/>
              <a:gd name="connsiteX10" fmla="*/ 328529 w 8385014"/>
              <a:gd name="connsiteY10" fmla="*/ 1977504 h 1977504"/>
              <a:gd name="connsiteX11" fmla="*/ 0 w 8385014"/>
              <a:gd name="connsiteY11" fmla="*/ 1648975 h 1977504"/>
              <a:gd name="connsiteX12" fmla="*/ 0 w 8385014"/>
              <a:gd name="connsiteY12" fmla="*/ 334897 h 1977504"/>
              <a:gd name="connsiteX0" fmla="*/ 0 w 8381999"/>
              <a:gd name="connsiteY0" fmla="*/ 334897 h 1977504"/>
              <a:gd name="connsiteX1" fmla="*/ 328529 w 8381999"/>
              <a:gd name="connsiteY1" fmla="*/ 6368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8019707 w 8381999"/>
              <a:gd name="connsiteY6" fmla="*/ 68736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8053471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328529 w 8381999"/>
              <a:gd name="connsiteY1" fmla="*/ 6368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8053471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328529 w 8381999"/>
              <a:gd name="connsiteY1" fmla="*/ 6368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8053471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328529 w 8381999"/>
              <a:gd name="connsiteY1" fmla="*/ 6368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328529 w 8381999"/>
              <a:gd name="connsiteY1" fmla="*/ 6368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1042816 w 8381999"/>
              <a:gd name="connsiteY1" fmla="*/ 3024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1042816 w 8381999"/>
              <a:gd name="connsiteY1" fmla="*/ 3024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328529 w 8381999"/>
              <a:gd name="connsiteY10" fmla="*/ 1977504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1042816 w 8381999"/>
              <a:gd name="connsiteY1" fmla="*/ 3024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1017304 w 8381999"/>
              <a:gd name="connsiteY10" fmla="*/ 1975833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  <a:gd name="connsiteX0" fmla="*/ 0 w 8381999"/>
              <a:gd name="connsiteY0" fmla="*/ 334897 h 1977504"/>
              <a:gd name="connsiteX1" fmla="*/ 1042816 w 8381999"/>
              <a:gd name="connsiteY1" fmla="*/ 3024 h 1977504"/>
              <a:gd name="connsiteX2" fmla="*/ 6128986 w 8381999"/>
              <a:gd name="connsiteY2" fmla="*/ 18 h 1977504"/>
              <a:gd name="connsiteX3" fmla="*/ 6485731 w 8381999"/>
              <a:gd name="connsiteY3" fmla="*/ 185902 h 1977504"/>
              <a:gd name="connsiteX4" fmla="*/ 6486526 w 8381999"/>
              <a:gd name="connsiteY4" fmla="*/ 446926 h 1977504"/>
              <a:gd name="connsiteX5" fmla="*/ 6813323 w 8381999"/>
              <a:gd name="connsiteY5" fmla="*/ 677330 h 1977504"/>
              <a:gd name="connsiteX6" fmla="*/ 7744198 w 8381999"/>
              <a:gd name="connsiteY6" fmla="*/ 677330 h 1977504"/>
              <a:gd name="connsiteX7" fmla="*/ 8363974 w 8381999"/>
              <a:gd name="connsiteY7" fmla="*/ 1008629 h 1977504"/>
              <a:gd name="connsiteX8" fmla="*/ 8382000 w 8381999"/>
              <a:gd name="connsiteY8" fmla="*/ 1648975 h 1977504"/>
              <a:gd name="connsiteX9" fmla="*/ 7737144 w 8381999"/>
              <a:gd name="connsiteY9" fmla="*/ 1977504 h 1977504"/>
              <a:gd name="connsiteX10" fmla="*/ 1017304 w 8381999"/>
              <a:gd name="connsiteY10" fmla="*/ 1975833 h 1977504"/>
              <a:gd name="connsiteX11" fmla="*/ 0 w 8381999"/>
              <a:gd name="connsiteY11" fmla="*/ 1648975 h 1977504"/>
              <a:gd name="connsiteX12" fmla="*/ 0 w 8381999"/>
              <a:gd name="connsiteY12" fmla="*/ 334897 h 19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1999" h="1977504">
                <a:moveTo>
                  <a:pt x="0" y="334897"/>
                </a:moveTo>
                <a:cubicBezTo>
                  <a:pt x="0" y="153455"/>
                  <a:pt x="172597" y="9711"/>
                  <a:pt x="1042816" y="3024"/>
                </a:cubicBezTo>
                <a:lnTo>
                  <a:pt x="6128986" y="18"/>
                </a:lnTo>
                <a:cubicBezTo>
                  <a:pt x="6444913" y="-1306"/>
                  <a:pt x="6492154" y="74797"/>
                  <a:pt x="6485731" y="185902"/>
                </a:cubicBezTo>
                <a:cubicBezTo>
                  <a:pt x="6484466" y="372301"/>
                  <a:pt x="6484410" y="285795"/>
                  <a:pt x="6486526" y="446926"/>
                </a:cubicBezTo>
                <a:cubicBezTo>
                  <a:pt x="6488642" y="653300"/>
                  <a:pt x="6531938" y="676946"/>
                  <a:pt x="6813323" y="677330"/>
                </a:cubicBezTo>
                <a:lnTo>
                  <a:pt x="7744198" y="677330"/>
                </a:lnTo>
                <a:cubicBezTo>
                  <a:pt x="8105019" y="686816"/>
                  <a:pt x="8368339" y="768596"/>
                  <a:pt x="8363974" y="1008629"/>
                </a:cubicBezTo>
                <a:cubicBezTo>
                  <a:pt x="8365561" y="1193449"/>
                  <a:pt x="8380413" y="1464155"/>
                  <a:pt x="8382000" y="1648975"/>
                </a:cubicBezTo>
                <a:cubicBezTo>
                  <a:pt x="8382000" y="1830417"/>
                  <a:pt x="8255320" y="1974161"/>
                  <a:pt x="7737144" y="1977504"/>
                </a:cubicBezTo>
                <a:lnTo>
                  <a:pt x="1017304" y="1975833"/>
                </a:lnTo>
                <a:cubicBezTo>
                  <a:pt x="172595" y="1977505"/>
                  <a:pt x="0" y="1830417"/>
                  <a:pt x="0" y="1648975"/>
                </a:cubicBezTo>
                <a:lnTo>
                  <a:pt x="0" y="334897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52346" y="141190"/>
            <a:ext cx="11420505" cy="9375196"/>
          </a:xfrm>
          <a:custGeom>
            <a:avLst/>
            <a:gdLst/>
            <a:ahLst/>
            <a:cxnLst/>
            <a:rect l="l" t="t" r="r" b="b"/>
            <a:pathLst>
              <a:path w="11420505" h="9375196">
                <a:moveTo>
                  <a:pt x="0" y="0"/>
                </a:moveTo>
                <a:lnTo>
                  <a:pt x="11420505" y="0"/>
                </a:lnTo>
                <a:lnTo>
                  <a:pt x="11420505" y="9375196"/>
                </a:lnTo>
                <a:lnTo>
                  <a:pt x="0" y="9375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1285891" y="3886003"/>
            <a:ext cx="2258913" cy="2258913"/>
          </a:xfrm>
          <a:custGeom>
            <a:avLst/>
            <a:gdLst/>
            <a:ahLst/>
            <a:cxnLst/>
            <a:rect l="l" t="t" r="r" b="b"/>
            <a:pathLst>
              <a:path w="2258913" h="2258913">
                <a:moveTo>
                  <a:pt x="0" y="0"/>
                </a:moveTo>
                <a:lnTo>
                  <a:pt x="2258913" y="0"/>
                </a:lnTo>
                <a:lnTo>
                  <a:pt x="2258913" y="2258913"/>
                </a:lnTo>
                <a:lnTo>
                  <a:pt x="0" y="2258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Freeform 7"/>
          <p:cNvSpPr/>
          <p:nvPr/>
        </p:nvSpPr>
        <p:spPr>
          <a:xfrm>
            <a:off x="1433891" y="5781766"/>
            <a:ext cx="1962913" cy="1962913"/>
          </a:xfrm>
          <a:custGeom>
            <a:avLst/>
            <a:gdLst/>
            <a:ahLst/>
            <a:cxnLst/>
            <a:rect l="l" t="t" r="r" b="b"/>
            <a:pathLst>
              <a:path w="1962913" h="1962913">
                <a:moveTo>
                  <a:pt x="0" y="0"/>
                </a:moveTo>
                <a:lnTo>
                  <a:pt x="1962913" y="0"/>
                </a:lnTo>
                <a:lnTo>
                  <a:pt x="1962913" y="1962913"/>
                </a:lnTo>
                <a:lnTo>
                  <a:pt x="0" y="1962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TextBox 8"/>
          <p:cNvSpPr txBox="1"/>
          <p:nvPr/>
        </p:nvSpPr>
        <p:spPr>
          <a:xfrm>
            <a:off x="1028700" y="1038225"/>
            <a:ext cx="4603906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Azure OpenAI </a:t>
            </a:r>
          </a:p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Services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29320" y="423469"/>
            <a:ext cx="7157848" cy="1936999"/>
            <a:chOff x="0" y="0"/>
            <a:chExt cx="300356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03564" cy="812800"/>
            </a:xfrm>
            <a:custGeom>
              <a:avLst/>
              <a:gdLst/>
              <a:ahLst/>
              <a:cxnLst/>
              <a:rect l="l" t="t" r="r" b="b"/>
              <a:pathLst>
                <a:path w="3003564" h="812800">
                  <a:moveTo>
                    <a:pt x="1501782" y="0"/>
                  </a:moveTo>
                  <a:cubicBezTo>
                    <a:pt x="672371" y="0"/>
                    <a:pt x="0" y="181951"/>
                    <a:pt x="0" y="406400"/>
                  </a:cubicBezTo>
                  <a:cubicBezTo>
                    <a:pt x="0" y="630849"/>
                    <a:pt x="672371" y="812800"/>
                    <a:pt x="1501782" y="812800"/>
                  </a:cubicBezTo>
                  <a:cubicBezTo>
                    <a:pt x="2331193" y="812800"/>
                    <a:pt x="3003564" y="630849"/>
                    <a:pt x="3003564" y="406400"/>
                  </a:cubicBezTo>
                  <a:cubicBezTo>
                    <a:pt x="3003564" y="181951"/>
                    <a:pt x="2331193" y="0"/>
                    <a:pt x="15017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solidFill>
                <a:srgbClr val="FD0000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81584" y="28575"/>
              <a:ext cx="244039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3" name="Freeform 13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4" name="TextBox 14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13">
            <a:extLst>
              <a:ext uri="{FF2B5EF4-FFF2-40B4-BE49-F238E27FC236}">
                <a16:creationId xmlns:a16="http://schemas.microsoft.com/office/drawing/2014/main" id="{0D42AC2C-1028-6A57-5342-56A80FDB9DB1}"/>
              </a:ext>
            </a:extLst>
          </p:cNvPr>
          <p:cNvSpPr/>
          <p:nvPr/>
        </p:nvSpPr>
        <p:spPr>
          <a:xfrm flipV="1">
            <a:off x="533401" y="838200"/>
            <a:ext cx="7620000" cy="1929175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5219" h="1977503">
                <a:moveTo>
                  <a:pt x="0" y="334896"/>
                </a:moveTo>
                <a:cubicBezTo>
                  <a:pt x="0" y="153454"/>
                  <a:pt x="147087" y="6367"/>
                  <a:pt x="328529" y="6367"/>
                </a:cubicBezTo>
                <a:lnTo>
                  <a:pt x="6128986" y="17"/>
                </a:lnTo>
                <a:cubicBezTo>
                  <a:pt x="6444913" y="-1307"/>
                  <a:pt x="6492155" y="71453"/>
                  <a:pt x="6485731" y="356410"/>
                </a:cubicBezTo>
                <a:cubicBezTo>
                  <a:pt x="6484466" y="542809"/>
                  <a:pt x="6484410" y="442929"/>
                  <a:pt x="6486526" y="604060"/>
                </a:cubicBezTo>
                <a:cubicBezTo>
                  <a:pt x="6488642" y="810434"/>
                  <a:pt x="6511529" y="814020"/>
                  <a:pt x="6792914" y="814404"/>
                </a:cubicBezTo>
                <a:lnTo>
                  <a:pt x="7989093" y="814404"/>
                </a:lnTo>
                <a:cubicBezTo>
                  <a:pt x="8390731" y="813861"/>
                  <a:pt x="8388747" y="992596"/>
                  <a:pt x="8384382" y="1232629"/>
                </a:cubicBezTo>
                <a:cubicBezTo>
                  <a:pt x="8385969" y="1417449"/>
                  <a:pt x="8380413" y="1464154"/>
                  <a:pt x="8382000" y="1648974"/>
                </a:cubicBezTo>
                <a:cubicBezTo>
                  <a:pt x="8382000" y="1830416"/>
                  <a:pt x="8234913" y="1977503"/>
                  <a:pt x="8053471" y="1977503"/>
                </a:cubicBezTo>
                <a:lnTo>
                  <a:pt x="328529" y="1977503"/>
                </a:lnTo>
                <a:cubicBezTo>
                  <a:pt x="147087" y="1977503"/>
                  <a:pt x="0" y="1830416"/>
                  <a:pt x="0" y="1648974"/>
                </a:cubicBezTo>
                <a:lnTo>
                  <a:pt x="0" y="334896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9567147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Azure AI Document Intelligence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00598" y="2873710"/>
            <a:ext cx="10974088" cy="437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1200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Document analysis models</a:t>
            </a:r>
          </a:p>
          <a:p>
            <a:pPr marL="1036320" lvl="1" indent="-518160">
              <a:lnSpc>
                <a:spcPts val="1200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Prebuilt models</a:t>
            </a:r>
          </a:p>
          <a:p>
            <a:pPr marL="1036320" lvl="1" indent="-518160">
              <a:lnSpc>
                <a:spcPts val="1200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Custom 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28864" y="3455456"/>
            <a:ext cx="10974088" cy="437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4800" dirty="0">
                <a:solidFill>
                  <a:srgbClr val="5F5F5F"/>
                </a:solidFill>
                <a:latin typeface="Poppins Light"/>
              </a:rPr>
              <a:t>Read Text, </a:t>
            </a:r>
            <a:r>
              <a:rPr lang="en-US" sz="4800" dirty="0" err="1">
                <a:solidFill>
                  <a:srgbClr val="5F5F5F"/>
                </a:solidFill>
                <a:latin typeface="Poppins Light"/>
              </a:rPr>
              <a:t>Analyse</a:t>
            </a:r>
            <a:r>
              <a:rPr lang="en-US" sz="4800" dirty="0">
                <a:solidFill>
                  <a:srgbClr val="5F5F5F"/>
                </a:solidFill>
                <a:latin typeface="Poppins Light"/>
              </a:rPr>
              <a:t> Layout</a:t>
            </a:r>
          </a:p>
          <a:p>
            <a:pPr>
              <a:lnSpc>
                <a:spcPts val="12000"/>
              </a:lnSpc>
            </a:pPr>
            <a:r>
              <a:rPr lang="en-US" sz="4800" dirty="0" err="1">
                <a:solidFill>
                  <a:srgbClr val="5F5F5F"/>
                </a:solidFill>
                <a:latin typeface="Poppins Light"/>
              </a:rPr>
              <a:t>Quittungen</a:t>
            </a:r>
            <a:r>
              <a:rPr lang="en-US" sz="4800" dirty="0">
                <a:solidFill>
                  <a:srgbClr val="5F5F5F"/>
                </a:solidFill>
                <a:latin typeface="Poppins Light"/>
              </a:rPr>
              <a:t>, Rechnungen, ...</a:t>
            </a:r>
          </a:p>
          <a:p>
            <a:pPr>
              <a:lnSpc>
                <a:spcPts val="12000"/>
              </a:lnSpc>
            </a:pPr>
            <a:r>
              <a:rPr lang="en-US" sz="4800" dirty="0" err="1">
                <a:solidFill>
                  <a:srgbClr val="5F5F5F"/>
                </a:solidFill>
                <a:latin typeface="Poppins Light"/>
              </a:rPr>
              <a:t>Vorlagen</a:t>
            </a:r>
            <a:r>
              <a:rPr lang="en-US" sz="4800" dirty="0">
                <a:solidFill>
                  <a:srgbClr val="5F5F5F"/>
                </a:solidFill>
                <a:latin typeface="Poppins Light"/>
              </a:rPr>
              <a:t> und </a:t>
            </a:r>
            <a:r>
              <a:rPr lang="en-US" sz="4800" dirty="0" err="1">
                <a:solidFill>
                  <a:srgbClr val="5F5F5F"/>
                </a:solidFill>
                <a:latin typeface="Poppins Light"/>
              </a:rPr>
              <a:t>Vorlagen</a:t>
            </a:r>
            <a:r>
              <a:rPr lang="en-US" sz="4800" dirty="0">
                <a:solidFill>
                  <a:srgbClr val="5F5F5F"/>
                </a:solidFill>
                <a:latin typeface="Poppins Light"/>
              </a:rPr>
              <a:t> </a:t>
            </a:r>
            <a:r>
              <a:rPr lang="en-US" sz="4800" dirty="0" err="1">
                <a:solidFill>
                  <a:srgbClr val="5F5F5F"/>
                </a:solidFill>
                <a:latin typeface="Poppins Light"/>
              </a:rPr>
              <a:t>Kategorien</a:t>
            </a:r>
            <a:r>
              <a:rPr lang="en-US" sz="4800" dirty="0">
                <a:solidFill>
                  <a:srgbClr val="5F5F5F"/>
                </a:solidFill>
                <a:latin typeface="Poppins Light"/>
              </a:rPr>
              <a:t> 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</p:spTree>
    <p:extLst>
      <p:ext uri="{BB962C8B-B14F-4D97-AF65-F5344CB8AC3E}">
        <p14:creationId xmlns:p14="http://schemas.microsoft.com/office/powerpoint/2010/main" val="2032894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3">
            <a:extLst>
              <a:ext uri="{FF2B5EF4-FFF2-40B4-BE49-F238E27FC236}">
                <a16:creationId xmlns:a16="http://schemas.microsoft.com/office/drawing/2014/main" id="{61898107-DAE9-3441-1247-87FB3898EA93}"/>
              </a:ext>
            </a:extLst>
          </p:cNvPr>
          <p:cNvSpPr/>
          <p:nvPr/>
        </p:nvSpPr>
        <p:spPr>
          <a:xfrm flipV="1">
            <a:off x="533401" y="838200"/>
            <a:ext cx="7620000" cy="1929175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5219" h="1977503">
                <a:moveTo>
                  <a:pt x="0" y="334896"/>
                </a:moveTo>
                <a:cubicBezTo>
                  <a:pt x="0" y="153454"/>
                  <a:pt x="147087" y="6367"/>
                  <a:pt x="328529" y="6367"/>
                </a:cubicBezTo>
                <a:lnTo>
                  <a:pt x="6128986" y="17"/>
                </a:lnTo>
                <a:cubicBezTo>
                  <a:pt x="6444913" y="-1307"/>
                  <a:pt x="6492155" y="71453"/>
                  <a:pt x="6485731" y="356410"/>
                </a:cubicBezTo>
                <a:cubicBezTo>
                  <a:pt x="6484466" y="542809"/>
                  <a:pt x="6484410" y="442929"/>
                  <a:pt x="6486526" y="604060"/>
                </a:cubicBezTo>
                <a:cubicBezTo>
                  <a:pt x="6488642" y="810434"/>
                  <a:pt x="6511529" y="814020"/>
                  <a:pt x="6792914" y="814404"/>
                </a:cubicBezTo>
                <a:lnTo>
                  <a:pt x="7989093" y="814404"/>
                </a:lnTo>
                <a:cubicBezTo>
                  <a:pt x="8390731" y="813861"/>
                  <a:pt x="8388747" y="992596"/>
                  <a:pt x="8384382" y="1232629"/>
                </a:cubicBezTo>
                <a:cubicBezTo>
                  <a:pt x="8385969" y="1417449"/>
                  <a:pt x="8380413" y="1464154"/>
                  <a:pt x="8382000" y="1648974"/>
                </a:cubicBezTo>
                <a:cubicBezTo>
                  <a:pt x="8382000" y="1830416"/>
                  <a:pt x="8234913" y="1977503"/>
                  <a:pt x="8053471" y="1977503"/>
                </a:cubicBezTo>
                <a:lnTo>
                  <a:pt x="328529" y="1977503"/>
                </a:lnTo>
                <a:cubicBezTo>
                  <a:pt x="147087" y="1977503"/>
                  <a:pt x="0" y="1830416"/>
                  <a:pt x="0" y="1648974"/>
                </a:cubicBezTo>
                <a:lnTo>
                  <a:pt x="0" y="334896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Freeform 2"/>
          <p:cNvSpPr/>
          <p:nvPr/>
        </p:nvSpPr>
        <p:spPr>
          <a:xfrm>
            <a:off x="9272811" y="695058"/>
            <a:ext cx="8791253" cy="8683459"/>
          </a:xfrm>
          <a:custGeom>
            <a:avLst/>
            <a:gdLst/>
            <a:ahLst/>
            <a:cxnLst/>
            <a:rect l="l" t="t" r="r" b="b"/>
            <a:pathLst>
              <a:path w="8791253" h="8683459">
                <a:moveTo>
                  <a:pt x="0" y="0"/>
                </a:moveTo>
                <a:lnTo>
                  <a:pt x="8791253" y="0"/>
                </a:lnTo>
                <a:lnTo>
                  <a:pt x="8791253" y="8683459"/>
                </a:lnTo>
                <a:lnTo>
                  <a:pt x="0" y="868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1038225"/>
            <a:ext cx="9567147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Azure AI Document Intelligence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8580190"/>
            <a:ext cx="645683" cy="645683"/>
          </a:xfrm>
          <a:custGeom>
            <a:avLst/>
            <a:gdLst/>
            <a:ahLst/>
            <a:cxnLst/>
            <a:rect l="l" t="t" r="r" b="b"/>
            <a:pathLst>
              <a:path w="645683" h="645683">
                <a:moveTo>
                  <a:pt x="0" y="0"/>
                </a:moveTo>
                <a:lnTo>
                  <a:pt x="645683" y="0"/>
                </a:lnTo>
                <a:lnTo>
                  <a:pt x="645683" y="645683"/>
                </a:lnTo>
                <a:lnTo>
                  <a:pt x="0" y="645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750583" y="8904827"/>
            <a:ext cx="408071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A6A6A6"/>
                </a:solidFill>
                <a:latin typeface="Canva Sans Bold"/>
                <a:hlinkClick r:id="rId5" tooltip="https://learn.microsoft.com/en-us/azure/ai-services/document-intelligence/concept-layout?view=doc-intel-4.0.0"/>
              </a:rPr>
              <a:t>Document Intelligence layout model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4380593"/>
            <a:ext cx="6200215" cy="2486005"/>
          </a:xfrm>
          <a:custGeom>
            <a:avLst/>
            <a:gdLst/>
            <a:ahLst/>
            <a:cxnLst/>
            <a:rect l="l" t="t" r="r" b="b"/>
            <a:pathLst>
              <a:path w="6200215" h="2486005">
                <a:moveTo>
                  <a:pt x="0" y="0"/>
                </a:moveTo>
                <a:lnTo>
                  <a:pt x="6200215" y="0"/>
                </a:lnTo>
                <a:lnTo>
                  <a:pt x="6200215" y="2486005"/>
                </a:lnTo>
                <a:lnTo>
                  <a:pt x="0" y="2486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9" name="Group 9"/>
          <p:cNvGrpSpPr/>
          <p:nvPr/>
        </p:nvGrpSpPr>
        <p:grpSpPr>
          <a:xfrm>
            <a:off x="1028700" y="3214169"/>
            <a:ext cx="6568228" cy="804964"/>
            <a:chOff x="0" y="0"/>
            <a:chExt cx="8757637" cy="107328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8253227" cy="626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8"/>
                </a:lnSpc>
              </a:pPr>
              <a:r>
                <a:rPr lang="en-US" sz="2870">
                  <a:solidFill>
                    <a:srgbClr val="000000"/>
                  </a:solidFill>
                  <a:latin typeface="Poppins Bold"/>
                </a:rPr>
                <a:t>Document analysis models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595" y="147117"/>
              <a:ext cx="8750043" cy="92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76"/>
                </a:lnSpc>
              </a:pPr>
              <a:r>
                <a:rPr lang="en-US" sz="2870">
                  <a:solidFill>
                    <a:srgbClr val="5F5F5F"/>
                  </a:solidFill>
                  <a:latin typeface="Poppins Light"/>
                </a:rPr>
                <a:t>Read Text, Analyse Layout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7648757"/>
            <a:ext cx="645683" cy="645683"/>
          </a:xfrm>
          <a:custGeom>
            <a:avLst/>
            <a:gdLst/>
            <a:ahLst/>
            <a:cxnLst/>
            <a:rect l="l" t="t" r="r" b="b"/>
            <a:pathLst>
              <a:path w="645683" h="645683">
                <a:moveTo>
                  <a:pt x="0" y="0"/>
                </a:moveTo>
                <a:lnTo>
                  <a:pt x="645683" y="0"/>
                </a:lnTo>
                <a:lnTo>
                  <a:pt x="645683" y="645683"/>
                </a:lnTo>
                <a:lnTo>
                  <a:pt x="0" y="645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3" name="TextBox 13"/>
          <p:cNvSpPr txBox="1"/>
          <p:nvPr/>
        </p:nvSpPr>
        <p:spPr>
          <a:xfrm>
            <a:off x="1589890" y="7990649"/>
            <a:ext cx="483636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A6A6A6"/>
                </a:solidFill>
                <a:latin typeface="Canva Sans Bold"/>
                <a:hlinkClick r:id="rId7" tooltip="https://learn.microsoft.com/en-us/azure/ai-services/document-intelligence/overview?view=doc-intel-4.0.0"/>
              </a:rPr>
              <a:t>What is Azure AI Document Intelligence?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5" name="Freeform 15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6" name="TextBox 16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1F96914-69AA-0FCE-90DA-1DA92F516EF2}"/>
                  </a:ext>
                </a:extLst>
              </p14:cNvPr>
              <p14:cNvContentPartPr/>
              <p14:nvPr/>
            </p14:nvContentPartPr>
            <p14:xfrm>
              <a:off x="8287267" y="1038225"/>
              <a:ext cx="692182" cy="7862769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1F96914-69AA-0FCE-90DA-1DA92F516E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24276" y="975585"/>
                <a:ext cx="817804" cy="798840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: abgerundete Ecken 13">
            <a:extLst>
              <a:ext uri="{FF2B5EF4-FFF2-40B4-BE49-F238E27FC236}">
                <a16:creationId xmlns:a16="http://schemas.microsoft.com/office/drawing/2014/main" id="{A25A4F47-B2DA-E5C4-13F3-835E8A660683}"/>
              </a:ext>
            </a:extLst>
          </p:cNvPr>
          <p:cNvSpPr/>
          <p:nvPr/>
        </p:nvSpPr>
        <p:spPr>
          <a:xfrm flipV="1">
            <a:off x="533401" y="838200"/>
            <a:ext cx="7620000" cy="1929175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5219" h="1977503">
                <a:moveTo>
                  <a:pt x="0" y="334896"/>
                </a:moveTo>
                <a:cubicBezTo>
                  <a:pt x="0" y="153454"/>
                  <a:pt x="147087" y="6367"/>
                  <a:pt x="328529" y="6367"/>
                </a:cubicBezTo>
                <a:lnTo>
                  <a:pt x="6128986" y="17"/>
                </a:lnTo>
                <a:cubicBezTo>
                  <a:pt x="6444913" y="-1307"/>
                  <a:pt x="6492155" y="71453"/>
                  <a:pt x="6485731" y="356410"/>
                </a:cubicBezTo>
                <a:cubicBezTo>
                  <a:pt x="6484466" y="542809"/>
                  <a:pt x="6484410" y="442929"/>
                  <a:pt x="6486526" y="604060"/>
                </a:cubicBezTo>
                <a:cubicBezTo>
                  <a:pt x="6488642" y="810434"/>
                  <a:pt x="6511529" y="814020"/>
                  <a:pt x="6792914" y="814404"/>
                </a:cubicBezTo>
                <a:lnTo>
                  <a:pt x="7989093" y="814404"/>
                </a:lnTo>
                <a:cubicBezTo>
                  <a:pt x="8390731" y="813861"/>
                  <a:pt x="8388747" y="992596"/>
                  <a:pt x="8384382" y="1232629"/>
                </a:cubicBezTo>
                <a:cubicBezTo>
                  <a:pt x="8385969" y="1417449"/>
                  <a:pt x="8380413" y="1464154"/>
                  <a:pt x="8382000" y="1648974"/>
                </a:cubicBezTo>
                <a:cubicBezTo>
                  <a:pt x="8382000" y="1830416"/>
                  <a:pt x="8234913" y="1977503"/>
                  <a:pt x="8053471" y="1977503"/>
                </a:cubicBezTo>
                <a:lnTo>
                  <a:pt x="328529" y="1977503"/>
                </a:lnTo>
                <a:cubicBezTo>
                  <a:pt x="147087" y="1977503"/>
                  <a:pt x="0" y="1830416"/>
                  <a:pt x="0" y="1648974"/>
                </a:cubicBezTo>
                <a:lnTo>
                  <a:pt x="0" y="334896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Freeform 2"/>
          <p:cNvSpPr/>
          <p:nvPr/>
        </p:nvSpPr>
        <p:spPr>
          <a:xfrm>
            <a:off x="7960482" y="3052105"/>
            <a:ext cx="9677797" cy="2906759"/>
          </a:xfrm>
          <a:custGeom>
            <a:avLst/>
            <a:gdLst/>
            <a:ahLst/>
            <a:cxnLst/>
            <a:rect l="l" t="t" r="r" b="b"/>
            <a:pathLst>
              <a:path w="9677797" h="2906759">
                <a:moveTo>
                  <a:pt x="0" y="0"/>
                </a:moveTo>
                <a:lnTo>
                  <a:pt x="9677797" y="0"/>
                </a:lnTo>
                <a:lnTo>
                  <a:pt x="9677797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8003760" y="6343969"/>
            <a:ext cx="4795620" cy="2873971"/>
          </a:xfrm>
          <a:custGeom>
            <a:avLst/>
            <a:gdLst/>
            <a:ahLst/>
            <a:cxnLst/>
            <a:rect l="l" t="t" r="r" b="b"/>
            <a:pathLst>
              <a:path w="4795620" h="2873971">
                <a:moveTo>
                  <a:pt x="0" y="0"/>
                </a:moveTo>
                <a:lnTo>
                  <a:pt x="4795621" y="0"/>
                </a:lnTo>
                <a:lnTo>
                  <a:pt x="4795621" y="2873972"/>
                </a:lnTo>
                <a:lnTo>
                  <a:pt x="0" y="2873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028700" y="1038225"/>
            <a:ext cx="9567147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Azure AI Document Intelligence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214169"/>
            <a:ext cx="6568228" cy="804964"/>
            <a:chOff x="0" y="0"/>
            <a:chExt cx="8757637" cy="1073285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8253227" cy="626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8"/>
                </a:lnSpc>
              </a:pPr>
              <a:r>
                <a:rPr lang="en-US" sz="2870">
                  <a:solidFill>
                    <a:srgbClr val="000000"/>
                  </a:solidFill>
                  <a:latin typeface="Poppins Bold"/>
                </a:rPr>
                <a:t>Prebuilt models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595" y="147117"/>
              <a:ext cx="8750043" cy="92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76"/>
                </a:lnSpc>
              </a:pPr>
              <a:r>
                <a:rPr lang="en-US" sz="2870">
                  <a:solidFill>
                    <a:srgbClr val="5F5F5F"/>
                  </a:solidFill>
                  <a:latin typeface="Poppins Light"/>
                </a:rPr>
                <a:t>Quittungen, Rechnungen, ...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343969"/>
            <a:ext cx="6568228" cy="804964"/>
            <a:chOff x="0" y="0"/>
            <a:chExt cx="8757637" cy="1073285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8253227" cy="626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8"/>
                </a:lnSpc>
              </a:pPr>
              <a:r>
                <a:rPr lang="en-US" sz="2870">
                  <a:solidFill>
                    <a:srgbClr val="000000"/>
                  </a:solidFill>
                  <a:latin typeface="Poppins Bold"/>
                </a:rPr>
                <a:t>Custom models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595" y="147117"/>
              <a:ext cx="8750043" cy="92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76"/>
                </a:lnSpc>
              </a:pPr>
              <a:r>
                <a:rPr lang="en-US" sz="2870">
                  <a:solidFill>
                    <a:srgbClr val="5F5F5F"/>
                  </a:solidFill>
                  <a:latin typeface="Poppins Light"/>
                </a:rPr>
                <a:t>Vorlagen und Vorlagen Kategorien 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66800" y="8455928"/>
            <a:ext cx="645683" cy="645683"/>
          </a:xfrm>
          <a:custGeom>
            <a:avLst/>
            <a:gdLst/>
            <a:ahLst/>
            <a:cxnLst/>
            <a:rect l="l" t="t" r="r" b="b"/>
            <a:pathLst>
              <a:path w="645683" h="645683">
                <a:moveTo>
                  <a:pt x="0" y="0"/>
                </a:moveTo>
                <a:lnTo>
                  <a:pt x="645683" y="0"/>
                </a:lnTo>
                <a:lnTo>
                  <a:pt x="645683" y="645683"/>
                </a:lnTo>
                <a:lnTo>
                  <a:pt x="0" y="64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2" name="TextBox 12"/>
          <p:cNvSpPr txBox="1"/>
          <p:nvPr/>
        </p:nvSpPr>
        <p:spPr>
          <a:xfrm>
            <a:off x="1894630" y="8750195"/>
            <a:ext cx="483636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u="sng">
                <a:solidFill>
                  <a:srgbClr val="A6A6A6"/>
                </a:solidFill>
                <a:latin typeface="Canva Sans Bold"/>
                <a:hlinkClick r:id="rId6" tooltip="https://documentintelligence.ai.azure.com/studio"/>
              </a:rPr>
              <a:t>Document Intelligence Studio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4" name="Freeform 14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5" name="TextBox 15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014B6607-915F-925A-2B27-F7BE6675E9FD}"/>
              </a:ext>
            </a:extLst>
          </p:cNvPr>
          <p:cNvSpPr/>
          <p:nvPr/>
        </p:nvSpPr>
        <p:spPr>
          <a:xfrm>
            <a:off x="685800" y="810946"/>
            <a:ext cx="2628390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2285490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Links</a:t>
            </a:r>
          </a:p>
        </p:txBody>
      </p:sp>
      <p:sp>
        <p:nvSpPr>
          <p:cNvPr id="3" name="Freeform 3"/>
          <p:cNvSpPr/>
          <p:nvPr/>
        </p:nvSpPr>
        <p:spPr>
          <a:xfrm>
            <a:off x="5640019" y="2253407"/>
            <a:ext cx="824339" cy="824339"/>
          </a:xfrm>
          <a:custGeom>
            <a:avLst/>
            <a:gdLst/>
            <a:ahLst/>
            <a:cxnLst/>
            <a:rect l="l" t="t" r="r" b="b"/>
            <a:pathLst>
              <a:path w="824339" h="824339">
                <a:moveTo>
                  <a:pt x="0" y="0"/>
                </a:moveTo>
                <a:lnTo>
                  <a:pt x="824339" y="0"/>
                </a:lnTo>
                <a:lnTo>
                  <a:pt x="824339" y="824339"/>
                </a:lnTo>
                <a:lnTo>
                  <a:pt x="0" y="82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6776976" y="2464334"/>
            <a:ext cx="8923713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u="sng">
                <a:solidFill>
                  <a:srgbClr val="A6A6A6"/>
                </a:solidFill>
                <a:latin typeface="Canva Sans Bold"/>
                <a:hlinkClick r:id="rId4" tooltip="https://portal.azure.com#view/WebsitesExtension/ScaleSpecPicker.ReactView/id/%2Fsubscriptions%2F2e9b285c-f97f-43b3-a9b5-32166bc13c9c%2FresourceGroups%2Frg-businesschat%2Fproviders%2FMicrosoft.Web%2FserverFarms%2Fbusinesschat-hosting-plan"/>
              </a:rPr>
              <a:t>Azure App Hosting</a:t>
            </a:r>
          </a:p>
        </p:txBody>
      </p:sp>
      <p:sp>
        <p:nvSpPr>
          <p:cNvPr id="5" name="Freeform 5"/>
          <p:cNvSpPr/>
          <p:nvPr/>
        </p:nvSpPr>
        <p:spPr>
          <a:xfrm>
            <a:off x="5640019" y="3573620"/>
            <a:ext cx="824339" cy="824339"/>
          </a:xfrm>
          <a:custGeom>
            <a:avLst/>
            <a:gdLst/>
            <a:ahLst/>
            <a:cxnLst/>
            <a:rect l="l" t="t" r="r" b="b"/>
            <a:pathLst>
              <a:path w="824339" h="824339">
                <a:moveTo>
                  <a:pt x="0" y="0"/>
                </a:moveTo>
                <a:lnTo>
                  <a:pt x="824339" y="0"/>
                </a:lnTo>
                <a:lnTo>
                  <a:pt x="824339" y="824339"/>
                </a:lnTo>
                <a:lnTo>
                  <a:pt x="0" y="82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6776976" y="3784547"/>
            <a:ext cx="8923713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u="sng">
                <a:solidFill>
                  <a:srgbClr val="A6A6A6"/>
                </a:solidFill>
                <a:latin typeface="Canva Sans Bold"/>
                <a:hlinkClick r:id="rId5" tooltip="https://azure.microsoft.com/en-us/pricing/details/ai-document-intelligence/"/>
              </a:rPr>
              <a:t>Azure AI Document Intelligence pricing</a:t>
            </a:r>
          </a:p>
        </p:txBody>
      </p:sp>
      <p:sp>
        <p:nvSpPr>
          <p:cNvPr id="7" name="Freeform 7"/>
          <p:cNvSpPr/>
          <p:nvPr/>
        </p:nvSpPr>
        <p:spPr>
          <a:xfrm>
            <a:off x="5640019" y="4893259"/>
            <a:ext cx="824339" cy="824339"/>
          </a:xfrm>
          <a:custGeom>
            <a:avLst/>
            <a:gdLst/>
            <a:ahLst/>
            <a:cxnLst/>
            <a:rect l="l" t="t" r="r" b="b"/>
            <a:pathLst>
              <a:path w="824339" h="824339">
                <a:moveTo>
                  <a:pt x="0" y="0"/>
                </a:moveTo>
                <a:lnTo>
                  <a:pt x="824339" y="0"/>
                </a:lnTo>
                <a:lnTo>
                  <a:pt x="824339" y="824338"/>
                </a:lnTo>
                <a:lnTo>
                  <a:pt x="0" y="82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TextBox 8"/>
          <p:cNvSpPr txBox="1"/>
          <p:nvPr/>
        </p:nvSpPr>
        <p:spPr>
          <a:xfrm>
            <a:off x="6776976" y="5104186"/>
            <a:ext cx="8923713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u="sng">
                <a:solidFill>
                  <a:srgbClr val="A6A6A6"/>
                </a:solidFill>
                <a:latin typeface="Canva Sans Bold"/>
                <a:hlinkClick r:id="rId6" tooltip="https://azure.microsoft.com/en-us/pricing/details/storage/blobs/?ef_id=_k_Cj0KCQiAtaOtBhCwARIsAN_x-3ISuaS0mm-I8RnNMRRFi_zjWq4IubjEwgsZemGQJfL8PgC7MCqVPHIaAjrnEALw_wcB_k_&amp;OCID=AIDcmmzzaokddl_SEM__k_Cj0KCQiAtaOtBhCwARIsAN_x-3ISuaS0mm-I8RnNMRRFi_zjWq4IubjEwgsZemGQJfL8PgC7MCqVPHIaAjrnEALw_wcB_k_&amp;gad_source=1&amp;gclid=Cj0KCQiAtaOtBhCwARIsAN_x-3ISuaS0mm-I8RnNMRRFi_zjWq4IubjEwgsZemGQJfL8PgC7MCqVPHIaAjrnEALw_wcB"/>
              </a:rPr>
              <a:t>Azure Storage Pricing</a:t>
            </a:r>
          </a:p>
        </p:txBody>
      </p:sp>
      <p:sp>
        <p:nvSpPr>
          <p:cNvPr id="9" name="Freeform 9"/>
          <p:cNvSpPr/>
          <p:nvPr/>
        </p:nvSpPr>
        <p:spPr>
          <a:xfrm>
            <a:off x="5640019" y="6212897"/>
            <a:ext cx="824339" cy="824339"/>
          </a:xfrm>
          <a:custGeom>
            <a:avLst/>
            <a:gdLst/>
            <a:ahLst/>
            <a:cxnLst/>
            <a:rect l="l" t="t" r="r" b="b"/>
            <a:pathLst>
              <a:path w="824339" h="824339">
                <a:moveTo>
                  <a:pt x="0" y="0"/>
                </a:moveTo>
                <a:lnTo>
                  <a:pt x="824339" y="0"/>
                </a:lnTo>
                <a:lnTo>
                  <a:pt x="824339" y="824339"/>
                </a:lnTo>
                <a:lnTo>
                  <a:pt x="0" y="82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TextBox 10"/>
          <p:cNvSpPr txBox="1"/>
          <p:nvPr/>
        </p:nvSpPr>
        <p:spPr>
          <a:xfrm>
            <a:off x="6776976" y="6423825"/>
            <a:ext cx="8923713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u="sng">
                <a:solidFill>
                  <a:srgbClr val="A6A6A6"/>
                </a:solidFill>
                <a:latin typeface="Canva Sans Bold"/>
                <a:hlinkClick r:id="rId7" tooltip="https://azure.microsoft.com/mediahandler/files/resourcefiles/azure-support-plans-datasheet/Azure%20Support%20Datasheet_FINAL.pdf"/>
              </a:rPr>
              <a:t>Azure Support Pricing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5640019" y="7532536"/>
            <a:ext cx="824339" cy="824339"/>
          </a:xfrm>
          <a:custGeom>
            <a:avLst/>
            <a:gdLst/>
            <a:ahLst/>
            <a:cxnLst/>
            <a:rect l="l" t="t" r="r" b="b"/>
            <a:pathLst>
              <a:path w="824339" h="824339">
                <a:moveTo>
                  <a:pt x="0" y="0"/>
                </a:moveTo>
                <a:lnTo>
                  <a:pt x="824339" y="0"/>
                </a:lnTo>
                <a:lnTo>
                  <a:pt x="824339" y="824338"/>
                </a:lnTo>
                <a:lnTo>
                  <a:pt x="0" y="82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2" name="TextBox 12"/>
          <p:cNvSpPr txBox="1"/>
          <p:nvPr/>
        </p:nvSpPr>
        <p:spPr>
          <a:xfrm>
            <a:off x="6776976" y="7743463"/>
            <a:ext cx="8923713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u="sng">
                <a:solidFill>
                  <a:srgbClr val="A6A6A6"/>
                </a:solidFill>
                <a:latin typeface="Canva Sans Bold"/>
              </a:rPr>
              <a:t>Azure Pricing Calculator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4" name="Freeform 14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5" name="TextBox 15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365C72C1-95DA-C448-7DF7-A0A7071BAEBE}"/>
              </a:ext>
            </a:extLst>
          </p:cNvPr>
          <p:cNvSpPr/>
          <p:nvPr/>
        </p:nvSpPr>
        <p:spPr>
          <a:xfrm>
            <a:off x="0" y="0"/>
            <a:ext cx="18288000" cy="95354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AutoShape 9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0" name="Freeform 10"/>
          <p:cNvSpPr/>
          <p:nvPr/>
        </p:nvSpPr>
        <p:spPr>
          <a:xfrm rot="-6304591">
            <a:off x="-2404186" y="167888"/>
            <a:ext cx="9148314" cy="10558105"/>
          </a:xfrm>
          <a:custGeom>
            <a:avLst/>
            <a:gdLst/>
            <a:ahLst/>
            <a:cxnLst/>
            <a:rect l="l" t="t" r="r" b="b"/>
            <a:pathLst>
              <a:path w="9148314" h="10558105">
                <a:moveTo>
                  <a:pt x="0" y="0"/>
                </a:moveTo>
                <a:lnTo>
                  <a:pt x="9148314" y="0"/>
                </a:lnTo>
                <a:lnTo>
                  <a:pt x="9148314" y="10558104"/>
                </a:lnTo>
                <a:lnTo>
                  <a:pt x="0" y="10558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52647"/>
            <a:ext cx="9823573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B1E60"/>
                </a:solidFill>
                <a:latin typeface="Roboto Condensed"/>
              </a:rPr>
              <a:t> © 2023 Das Lizenz Atelier GmbH &amp; Co. KG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D4D56F4-AA80-D90E-1554-BD9C9CE68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632611"/>
            <a:ext cx="5898155" cy="592342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2ACCB4B-B855-D51E-7D7D-24CD356A8AB9}"/>
              </a:ext>
            </a:extLst>
          </p:cNvPr>
          <p:cNvSpPr txBox="1"/>
          <p:nvPr/>
        </p:nvSpPr>
        <p:spPr>
          <a:xfrm>
            <a:off x="4896711" y="6888939"/>
            <a:ext cx="66551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8160" lvl="1"/>
            <a:r>
              <a:rPr lang="en-US" sz="2400" dirty="0">
                <a:solidFill>
                  <a:schemeClr val="bg1"/>
                </a:solidFill>
                <a:latin typeface="Poppins Bold"/>
              </a:rPr>
              <a:t>ENGLISH</a:t>
            </a:r>
          </a:p>
          <a:p>
            <a:pPr marL="518160" lvl="1"/>
            <a:r>
              <a:rPr lang="en-US" sz="2400" dirty="0">
                <a:solidFill>
                  <a:schemeClr val="bg1"/>
                </a:solidFill>
                <a:latin typeface="Poppins Bold"/>
              </a:rPr>
              <a:t>One token corresponds generally to ~4 characters. </a:t>
            </a:r>
            <a:br>
              <a:rPr lang="en-US" sz="2400" dirty="0">
                <a:solidFill>
                  <a:schemeClr val="bg1"/>
                </a:solidFill>
                <a:latin typeface="Poppins Bold"/>
              </a:rPr>
            </a:br>
            <a:r>
              <a:rPr lang="en-US" sz="2400" dirty="0">
                <a:solidFill>
                  <a:schemeClr val="bg1"/>
                </a:solidFill>
                <a:latin typeface="Poppins Bold"/>
              </a:rPr>
              <a:t>This translates to roughly ¾ of a word (so 100 tokens ~= 75 words).</a:t>
            </a:r>
            <a:endParaRPr lang="de-DE" sz="2400" dirty="0">
              <a:solidFill>
                <a:schemeClr val="bg1"/>
              </a:solidFill>
              <a:latin typeface="Poppins Bold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27B8C40-1700-9B54-CA10-755160B4C2C7}"/>
              </a:ext>
            </a:extLst>
          </p:cNvPr>
          <p:cNvSpPr txBox="1"/>
          <p:nvPr/>
        </p:nvSpPr>
        <p:spPr>
          <a:xfrm>
            <a:off x="11302526" y="6862166"/>
            <a:ext cx="67568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DEUTSCH</a:t>
            </a: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Ein Token entspricht ca. </a:t>
            </a:r>
            <a:r>
              <a:rPr lang="en-US" sz="2400" dirty="0">
                <a:solidFill>
                  <a:schemeClr val="bg1"/>
                </a:solidFill>
                <a:latin typeface="Poppins Bold"/>
              </a:rPr>
              <a:t>~</a:t>
            </a:r>
            <a:r>
              <a:rPr lang="de-DE" sz="2400" dirty="0">
                <a:solidFill>
                  <a:schemeClr val="bg1"/>
                </a:solidFill>
                <a:latin typeface="Poppins Bold"/>
              </a:rPr>
              <a:t>5 Zeichen</a:t>
            </a: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Das entspricht ungefähr ⅔ eines Wortes (also 100 Tokens ≈ 67 Wörter).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87BB3F-C0BF-71A9-87E3-6DF27A1BF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539" y="636579"/>
            <a:ext cx="5831983" cy="5923426"/>
          </a:xfrm>
          <a:prstGeom prst="rect">
            <a:avLst/>
          </a:prstGeom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7368611-159C-529D-2BBB-DCEF9AD78BEE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6982325D-DBCF-D361-5262-EB4AB2D7A6A1}"/>
              </a:ext>
            </a:extLst>
          </p:cNvPr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Tokenizer</a:t>
            </a:r>
          </a:p>
        </p:txBody>
      </p:sp>
      <p:pic>
        <p:nvPicPr>
          <p:cNvPr id="29" name="Grafik 28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29F80F83-B0BA-DCFF-B71B-DF36AC20EE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365C72C1-95DA-C448-7DF7-A0A7071BAEBE}"/>
              </a:ext>
            </a:extLst>
          </p:cNvPr>
          <p:cNvSpPr/>
          <p:nvPr/>
        </p:nvSpPr>
        <p:spPr>
          <a:xfrm>
            <a:off x="0" y="0"/>
            <a:ext cx="18288000" cy="95354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0" y="9516386"/>
            <a:ext cx="18288000" cy="789664"/>
            <a:chOff x="0" y="0"/>
            <a:chExt cx="4816593" cy="20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7977"/>
            </a:xfrm>
            <a:custGeom>
              <a:avLst/>
              <a:gdLst/>
              <a:ahLst/>
              <a:cxnLst/>
              <a:rect l="l" t="t" r="r" b="b"/>
              <a:pathLst>
                <a:path w="4816592" h="207977">
                  <a:moveTo>
                    <a:pt x="0" y="0"/>
                  </a:moveTo>
                  <a:lnTo>
                    <a:pt x="4816592" y="0"/>
                  </a:lnTo>
                  <a:lnTo>
                    <a:pt x="4816592" y="207977"/>
                  </a:lnTo>
                  <a:lnTo>
                    <a:pt x="0" y="207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AutoShape 9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0" name="Freeform 10"/>
          <p:cNvSpPr/>
          <p:nvPr/>
        </p:nvSpPr>
        <p:spPr>
          <a:xfrm rot="-6304591">
            <a:off x="-2404186" y="167888"/>
            <a:ext cx="9148314" cy="10558105"/>
          </a:xfrm>
          <a:custGeom>
            <a:avLst/>
            <a:gdLst/>
            <a:ahLst/>
            <a:cxnLst/>
            <a:rect l="l" t="t" r="r" b="b"/>
            <a:pathLst>
              <a:path w="9148314" h="10558105">
                <a:moveTo>
                  <a:pt x="0" y="0"/>
                </a:moveTo>
                <a:lnTo>
                  <a:pt x="9148314" y="0"/>
                </a:lnTo>
                <a:lnTo>
                  <a:pt x="9148314" y="10558104"/>
                </a:lnTo>
                <a:lnTo>
                  <a:pt x="0" y="10558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" name="TextBox 20"/>
          <p:cNvSpPr txBox="1"/>
          <p:nvPr/>
        </p:nvSpPr>
        <p:spPr>
          <a:xfrm>
            <a:off x="1552571" y="9752647"/>
            <a:ext cx="9823573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B1E60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27B8C40-1700-9B54-CA10-755160B4C2C7}"/>
              </a:ext>
            </a:extLst>
          </p:cNvPr>
          <p:cNvSpPr txBox="1"/>
          <p:nvPr/>
        </p:nvSpPr>
        <p:spPr>
          <a:xfrm>
            <a:off x="6781800" y="1905768"/>
            <a:ext cx="96012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DEUTSCH</a:t>
            </a: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100 Token ≈ 67 Wörter</a:t>
            </a: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1000 Token ≈ </a:t>
            </a:r>
            <a:r>
              <a:rPr lang="de-DE" sz="2400" dirty="0" err="1">
                <a:solidFill>
                  <a:schemeClr val="bg1"/>
                </a:solidFill>
                <a:latin typeface="Poppins Bold"/>
              </a:rPr>
              <a:t>nn</a:t>
            </a:r>
            <a:r>
              <a:rPr lang="de-DE" sz="2400" dirty="0">
                <a:solidFill>
                  <a:schemeClr val="bg1"/>
                </a:solidFill>
                <a:latin typeface="Poppins Bold"/>
              </a:rPr>
              <a:t> Wörter</a:t>
            </a:r>
          </a:p>
          <a:p>
            <a:pPr marL="518160" lvl="1"/>
            <a:endParaRPr lang="de-DE" sz="2400" dirty="0">
              <a:solidFill>
                <a:schemeClr val="bg1"/>
              </a:solidFill>
              <a:latin typeface="Poppins Bold"/>
            </a:endParaRP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1 DIN A 4 ≈ 350 Wörter (11 Punkt Schrift)</a:t>
            </a:r>
          </a:p>
          <a:p>
            <a:pPr marL="518160" lvl="1"/>
            <a:endParaRPr lang="de-DE" sz="2400" dirty="0">
              <a:solidFill>
                <a:schemeClr val="bg1"/>
              </a:solidFill>
              <a:latin typeface="Poppins Bold"/>
            </a:endParaRP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Grundgesetzt ≈ 20.000 Wörter ≈ 30.000 Token</a:t>
            </a: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Doktorarbeit ≈ 100.000 Wörter ≈ 120.000 Token</a:t>
            </a:r>
          </a:p>
          <a:p>
            <a:pPr marL="518160" lvl="1"/>
            <a:endParaRPr lang="de-DE" sz="2400" dirty="0">
              <a:solidFill>
                <a:schemeClr val="bg1"/>
              </a:solidFill>
              <a:latin typeface="Poppins Bold"/>
            </a:endParaRP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Ratio von 1:3 (prompt vs. </a:t>
            </a:r>
            <a:r>
              <a:rPr lang="de-DE" sz="2400" dirty="0" err="1">
                <a:solidFill>
                  <a:schemeClr val="bg1"/>
                </a:solidFill>
                <a:latin typeface="Poppins Bold"/>
              </a:rPr>
              <a:t>Completion</a:t>
            </a:r>
            <a:r>
              <a:rPr lang="de-DE" sz="2400" dirty="0">
                <a:solidFill>
                  <a:schemeClr val="bg1"/>
                </a:solidFill>
                <a:latin typeface="Poppins Bold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Poppins Bold"/>
              </a:rPr>
              <a:t>tokens</a:t>
            </a:r>
            <a:r>
              <a:rPr lang="de-DE" sz="2400" dirty="0">
                <a:solidFill>
                  <a:schemeClr val="bg1"/>
                </a:solidFill>
                <a:latin typeface="Poppins Bold"/>
              </a:rPr>
              <a:t>)</a:t>
            </a:r>
          </a:p>
          <a:p>
            <a:pPr marL="518160" lvl="1"/>
            <a:endParaRPr lang="de-DE" sz="2400" dirty="0">
              <a:solidFill>
                <a:schemeClr val="bg1"/>
              </a:solidFill>
              <a:latin typeface="Poppins Bold"/>
            </a:endParaRP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Beispiel:</a:t>
            </a: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 1.800 Chats x 1.000 Token = 1.800.000 Token/Monat</a:t>
            </a: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Gewichtet mit einer Ratio 1:3. Also </a:t>
            </a: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Input 600.000</a:t>
            </a:r>
          </a:p>
          <a:p>
            <a:pPr marL="518160" lvl="1"/>
            <a:r>
              <a:rPr lang="de-DE" sz="2400" dirty="0">
                <a:solidFill>
                  <a:schemeClr val="bg1"/>
                </a:solidFill>
                <a:latin typeface="Poppins Bold"/>
              </a:rPr>
              <a:t>Output 1.200.000</a:t>
            </a:r>
          </a:p>
          <a:p>
            <a:pPr marL="518160" lvl="1"/>
            <a:endParaRPr lang="de-DE" sz="2400" dirty="0">
              <a:solidFill>
                <a:schemeClr val="bg1"/>
              </a:solidFill>
              <a:latin typeface="Poppins Bold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7368611-159C-529D-2BBB-DCEF9AD78BEE}"/>
              </a:ext>
            </a:extLst>
          </p:cNvPr>
          <p:cNvSpPr/>
          <p:nvPr/>
        </p:nvSpPr>
        <p:spPr>
          <a:xfrm>
            <a:off x="685800" y="810946"/>
            <a:ext cx="4192376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6982325D-DBCF-D361-5262-EB4AB2D7A6A1}"/>
              </a:ext>
            </a:extLst>
          </p:cNvPr>
          <p:cNvSpPr txBox="1"/>
          <p:nvPr/>
        </p:nvSpPr>
        <p:spPr>
          <a:xfrm>
            <a:off x="1028700" y="1038225"/>
            <a:ext cx="4603906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Faustregel</a:t>
            </a:r>
            <a:endParaRPr lang="en-US" sz="5400" spc="-162" dirty="0">
              <a:solidFill>
                <a:schemeClr val="bg1"/>
              </a:solidFill>
              <a:latin typeface="Poppins Bold"/>
            </a:endParaRPr>
          </a:p>
        </p:txBody>
      </p:sp>
      <p:pic>
        <p:nvPicPr>
          <p:cNvPr id="29" name="Grafik 28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29F80F83-B0BA-DCFF-B71B-DF36AC20EE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4759B9-D234-589E-27A3-A1E345183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6438899"/>
            <a:ext cx="6327959" cy="24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9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13">
            <a:extLst>
              <a:ext uri="{FF2B5EF4-FFF2-40B4-BE49-F238E27FC236}">
                <a16:creationId xmlns:a16="http://schemas.microsoft.com/office/drawing/2014/main" id="{0D42AC2C-1028-6A57-5342-56A80FDB9DB1}"/>
              </a:ext>
            </a:extLst>
          </p:cNvPr>
          <p:cNvSpPr/>
          <p:nvPr/>
        </p:nvSpPr>
        <p:spPr>
          <a:xfrm flipV="1">
            <a:off x="685800" y="838195"/>
            <a:ext cx="5867400" cy="1929175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5219" h="1977503">
                <a:moveTo>
                  <a:pt x="0" y="334896"/>
                </a:moveTo>
                <a:cubicBezTo>
                  <a:pt x="0" y="153454"/>
                  <a:pt x="147087" y="6367"/>
                  <a:pt x="328529" y="6367"/>
                </a:cubicBezTo>
                <a:lnTo>
                  <a:pt x="6128986" y="17"/>
                </a:lnTo>
                <a:cubicBezTo>
                  <a:pt x="6444913" y="-1307"/>
                  <a:pt x="6492155" y="71453"/>
                  <a:pt x="6485731" y="356410"/>
                </a:cubicBezTo>
                <a:cubicBezTo>
                  <a:pt x="6484466" y="542809"/>
                  <a:pt x="6484410" y="442929"/>
                  <a:pt x="6486526" y="604060"/>
                </a:cubicBezTo>
                <a:cubicBezTo>
                  <a:pt x="6488642" y="810434"/>
                  <a:pt x="6511529" y="814020"/>
                  <a:pt x="6792914" y="814404"/>
                </a:cubicBezTo>
                <a:lnTo>
                  <a:pt x="7989093" y="814404"/>
                </a:lnTo>
                <a:cubicBezTo>
                  <a:pt x="8390731" y="813861"/>
                  <a:pt x="8388747" y="992596"/>
                  <a:pt x="8384382" y="1232629"/>
                </a:cubicBezTo>
                <a:cubicBezTo>
                  <a:pt x="8385969" y="1417449"/>
                  <a:pt x="8380413" y="1464154"/>
                  <a:pt x="8382000" y="1648974"/>
                </a:cubicBezTo>
                <a:cubicBezTo>
                  <a:pt x="8382000" y="1830416"/>
                  <a:pt x="8234913" y="1977503"/>
                  <a:pt x="8053471" y="1977503"/>
                </a:cubicBezTo>
                <a:lnTo>
                  <a:pt x="328529" y="1977503"/>
                </a:lnTo>
                <a:cubicBezTo>
                  <a:pt x="147087" y="1977503"/>
                  <a:pt x="0" y="1830416"/>
                  <a:pt x="0" y="1648974"/>
                </a:cubicBezTo>
                <a:lnTo>
                  <a:pt x="0" y="334896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9567147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Warum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ist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das</a:t>
            </a:r>
          </a:p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wichtig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4741" y="3867150"/>
            <a:ext cx="1557994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800" dirty="0">
                <a:solidFill>
                  <a:srgbClr val="000000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Relevant für heavy Privat-User</a:t>
            </a: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8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Wichtig für App Entwicklung</a:t>
            </a:r>
          </a:p>
          <a:p>
            <a:pPr marL="1203960" lvl="1" indent="-685800">
              <a:buFont typeface="Arial" panose="020B0604020202020204" pitchFamily="34" charset="0"/>
              <a:buChar char="•"/>
            </a:pPr>
            <a:r>
              <a:rPr lang="de-DE" sz="4800" dirty="0">
                <a:solidFill>
                  <a:srgbClr val="000000"/>
                </a:solidFill>
                <a:latin typeface="Poppins Bold"/>
              </a:rPr>
              <a:t>Super wichtig für </a:t>
            </a:r>
            <a:r>
              <a:rPr lang="de-DE" sz="4800" dirty="0" err="1">
                <a:solidFill>
                  <a:srgbClr val="000000"/>
                </a:solidFill>
                <a:latin typeface="Poppins Bold"/>
              </a:rPr>
              <a:t>Agents</a:t>
            </a:r>
            <a:r>
              <a:rPr lang="de-DE" sz="4800" dirty="0">
                <a:solidFill>
                  <a:srgbClr val="000000"/>
                </a:solidFill>
                <a:latin typeface="Poppins Bold"/>
              </a:rPr>
              <a:t>!</a:t>
            </a:r>
          </a:p>
          <a:p>
            <a:pPr marL="518160" lvl="1"/>
            <a:endParaRPr lang="en-US" sz="48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pic>
        <p:nvPicPr>
          <p:cNvPr id="12" name="Grafik 11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93D8B0D3-9F51-35DA-B819-9B5634D0C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895943C-1525-F285-D919-46622994DE07}"/>
              </a:ext>
            </a:extLst>
          </p:cNvPr>
          <p:cNvGrpSpPr/>
          <p:nvPr/>
        </p:nvGrpSpPr>
        <p:grpSpPr>
          <a:xfrm>
            <a:off x="12704473" y="6210300"/>
            <a:ext cx="5105400" cy="2692251"/>
            <a:chOff x="10972800" y="6559616"/>
            <a:chExt cx="5105400" cy="2692251"/>
          </a:xfrm>
        </p:grpSpPr>
        <p:sp>
          <p:nvSpPr>
            <p:cNvPr id="8" name="Sprechblase: oval 7">
              <a:extLst>
                <a:ext uri="{FF2B5EF4-FFF2-40B4-BE49-F238E27FC236}">
                  <a16:creationId xmlns:a16="http://schemas.microsoft.com/office/drawing/2014/main" id="{B2777791-82CD-5913-F7C5-683C7C418F86}"/>
                </a:ext>
              </a:extLst>
            </p:cNvPr>
            <p:cNvSpPr/>
            <p:nvPr/>
          </p:nvSpPr>
          <p:spPr>
            <a:xfrm>
              <a:off x="10972800" y="6559616"/>
              <a:ext cx="5105400" cy="2692251"/>
            </a:xfrm>
            <a:prstGeom prst="wedgeEllipseCallout">
              <a:avLst>
                <a:gd name="adj1" fmla="val 37222"/>
                <a:gd name="adj2" fmla="val 6262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>
                  <a:solidFill>
                    <a:srgbClr val="000000"/>
                  </a:solidFill>
                  <a:latin typeface="Poppins Bold"/>
                </a:rPr>
                <a:t>Ich hab‘ doch</a:t>
              </a:r>
            </a:p>
            <a:p>
              <a:pPr algn="ctr"/>
              <a:endParaRPr lang="de-DE" sz="3600" dirty="0">
                <a:solidFill>
                  <a:srgbClr val="000000"/>
                </a:solidFill>
                <a:latin typeface="Poppins Bold"/>
              </a:endParaRPr>
            </a:p>
          </p:txBody>
        </p:sp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2444D7EE-F2DA-4B1A-BD8B-31792D54410F}"/>
                </a:ext>
              </a:extLst>
            </p:cNvPr>
            <p:cNvGrpSpPr/>
            <p:nvPr/>
          </p:nvGrpSpPr>
          <p:grpSpPr>
            <a:xfrm>
              <a:off x="12268200" y="7905741"/>
              <a:ext cx="3175921" cy="838459"/>
              <a:chOff x="0" y="0"/>
              <a:chExt cx="4234562" cy="1117946"/>
            </a:xfrm>
          </p:grpSpPr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47F0589E-F0A0-E3A5-D88F-BC17C7EEEBF6}"/>
                  </a:ext>
                </a:extLst>
              </p:cNvPr>
              <p:cNvSpPr/>
              <p:nvPr/>
            </p:nvSpPr>
            <p:spPr>
              <a:xfrm>
                <a:off x="0" y="0"/>
                <a:ext cx="1230021" cy="1117946"/>
              </a:xfrm>
              <a:custGeom>
                <a:avLst/>
                <a:gdLst/>
                <a:ahLst/>
                <a:cxnLst/>
                <a:rect l="l" t="t" r="r" b="b"/>
                <a:pathLst>
                  <a:path w="1230021" h="1117946">
                    <a:moveTo>
                      <a:pt x="0" y="0"/>
                    </a:moveTo>
                    <a:lnTo>
                      <a:pt x="1230021" y="0"/>
                    </a:lnTo>
                    <a:lnTo>
                      <a:pt x="1230021" y="1117946"/>
                    </a:lnTo>
                    <a:lnTo>
                      <a:pt x="0" y="111794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50C0FA6E-28EF-EBFD-8E3E-F0C705F294A0}"/>
                  </a:ext>
                </a:extLst>
              </p:cNvPr>
              <p:cNvSpPr txBox="1"/>
              <p:nvPr/>
            </p:nvSpPr>
            <p:spPr>
              <a:xfrm>
                <a:off x="1271059" y="97709"/>
                <a:ext cx="2963503" cy="80528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5062"/>
                  </a:lnSpc>
                </a:pPr>
                <a:r>
                  <a:rPr lang="en-US" sz="3615" dirty="0">
                    <a:solidFill>
                      <a:srgbClr val="000000"/>
                    </a:solidFill>
                    <a:latin typeface="Arial Unicode"/>
                  </a:rPr>
                  <a:t>Copilot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69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13">
            <a:extLst>
              <a:ext uri="{FF2B5EF4-FFF2-40B4-BE49-F238E27FC236}">
                <a16:creationId xmlns:a16="http://schemas.microsoft.com/office/drawing/2014/main" id="{0D42AC2C-1028-6A57-5342-56A80FDB9DB1}"/>
              </a:ext>
            </a:extLst>
          </p:cNvPr>
          <p:cNvSpPr/>
          <p:nvPr/>
        </p:nvSpPr>
        <p:spPr>
          <a:xfrm flipV="1">
            <a:off x="685800" y="838194"/>
            <a:ext cx="10690344" cy="1929175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5219" h="1977503">
                <a:moveTo>
                  <a:pt x="0" y="334896"/>
                </a:moveTo>
                <a:cubicBezTo>
                  <a:pt x="0" y="153454"/>
                  <a:pt x="147087" y="6367"/>
                  <a:pt x="328529" y="6367"/>
                </a:cubicBezTo>
                <a:lnTo>
                  <a:pt x="6128986" y="17"/>
                </a:lnTo>
                <a:cubicBezTo>
                  <a:pt x="6444913" y="-1307"/>
                  <a:pt x="6492155" y="71453"/>
                  <a:pt x="6485731" y="356410"/>
                </a:cubicBezTo>
                <a:cubicBezTo>
                  <a:pt x="6484466" y="542809"/>
                  <a:pt x="6484410" y="442929"/>
                  <a:pt x="6486526" y="604060"/>
                </a:cubicBezTo>
                <a:cubicBezTo>
                  <a:pt x="6488642" y="810434"/>
                  <a:pt x="6511529" y="814020"/>
                  <a:pt x="6792914" y="814404"/>
                </a:cubicBezTo>
                <a:lnTo>
                  <a:pt x="7989093" y="814404"/>
                </a:lnTo>
                <a:cubicBezTo>
                  <a:pt x="8390731" y="813861"/>
                  <a:pt x="8388747" y="992596"/>
                  <a:pt x="8384382" y="1232629"/>
                </a:cubicBezTo>
                <a:cubicBezTo>
                  <a:pt x="8385969" y="1417449"/>
                  <a:pt x="8380413" y="1464154"/>
                  <a:pt x="8382000" y="1648974"/>
                </a:cubicBezTo>
                <a:cubicBezTo>
                  <a:pt x="8382000" y="1830416"/>
                  <a:pt x="8234913" y="1977503"/>
                  <a:pt x="8053471" y="1977503"/>
                </a:cubicBezTo>
                <a:lnTo>
                  <a:pt x="328529" y="1977503"/>
                </a:lnTo>
                <a:cubicBezTo>
                  <a:pt x="147087" y="1977503"/>
                  <a:pt x="0" y="1830416"/>
                  <a:pt x="0" y="1648974"/>
                </a:cubicBezTo>
                <a:lnTo>
                  <a:pt x="0" y="334896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1085850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Was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bedeutet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ein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generelles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LLM für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meinen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Chat?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4741" y="3867150"/>
            <a:ext cx="1557994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/>
            <a:r>
              <a:rPr lang="de-DE" sz="4800" dirty="0">
                <a:solidFill>
                  <a:srgbClr val="000000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Ich erhalte ohne Kontext oder zusätzliche Daten </a:t>
            </a:r>
            <a:r>
              <a:rPr lang="de-DE" sz="4800" dirty="0">
                <a:solidFill>
                  <a:srgbClr val="000000"/>
                </a:solidFill>
                <a:latin typeface="Poppins Bold"/>
              </a:rPr>
              <a:t>ausschließlich generische Antworten.</a:t>
            </a:r>
            <a:endParaRPr lang="en-US" sz="48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sp>
        <p:nvSpPr>
          <p:cNvPr id="8" name="Sprechblase: oval 7">
            <a:extLst>
              <a:ext uri="{FF2B5EF4-FFF2-40B4-BE49-F238E27FC236}">
                <a16:creationId xmlns:a16="http://schemas.microsoft.com/office/drawing/2014/main" id="{B2777791-82CD-5913-F7C5-683C7C418F86}"/>
              </a:ext>
            </a:extLst>
          </p:cNvPr>
          <p:cNvSpPr/>
          <p:nvPr/>
        </p:nvSpPr>
        <p:spPr>
          <a:xfrm>
            <a:off x="11201400" y="7082120"/>
            <a:ext cx="4876800" cy="2169747"/>
          </a:xfrm>
          <a:prstGeom prst="wedgeEllipseCallout">
            <a:avLst>
              <a:gd name="adj1" fmla="val 37222"/>
              <a:gd name="adj2" fmla="val 6262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rgbClr val="000000"/>
                </a:solidFill>
                <a:latin typeface="Poppins Bold"/>
              </a:rPr>
              <a:t>Und Relevanz.</a:t>
            </a:r>
          </a:p>
        </p:txBody>
      </p:sp>
      <p:sp>
        <p:nvSpPr>
          <p:cNvPr id="10" name="Sprechblase: oval 9">
            <a:extLst>
              <a:ext uri="{FF2B5EF4-FFF2-40B4-BE49-F238E27FC236}">
                <a16:creationId xmlns:a16="http://schemas.microsoft.com/office/drawing/2014/main" id="{25E5EF99-D626-63F5-DC57-A4392D40557E}"/>
              </a:ext>
            </a:extLst>
          </p:cNvPr>
          <p:cNvSpPr/>
          <p:nvPr/>
        </p:nvSpPr>
        <p:spPr>
          <a:xfrm>
            <a:off x="12099023" y="717910"/>
            <a:ext cx="4876800" cy="2169747"/>
          </a:xfrm>
          <a:prstGeom prst="wedgeEllipseCallout">
            <a:avLst>
              <a:gd name="adj1" fmla="val 52613"/>
              <a:gd name="adj2" fmla="val -47454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rgbClr val="000000"/>
                </a:solidFill>
                <a:latin typeface="Poppins Bold"/>
              </a:rPr>
              <a:t>Ich brauche Fachwissen.</a:t>
            </a:r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5289DD08-3DCF-5F73-445D-10E43EBC595F}"/>
              </a:ext>
            </a:extLst>
          </p:cNvPr>
          <p:cNvSpPr/>
          <p:nvPr/>
        </p:nvSpPr>
        <p:spPr>
          <a:xfrm>
            <a:off x="3886200" y="7060262"/>
            <a:ext cx="4876800" cy="2169747"/>
          </a:xfrm>
          <a:prstGeom prst="wedgeEllipseCallout">
            <a:avLst>
              <a:gd name="adj1" fmla="val -72759"/>
              <a:gd name="adj2" fmla="val 53815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rgbClr val="000000"/>
                </a:solidFill>
                <a:latin typeface="Poppins Bold"/>
              </a:rPr>
              <a:t>Aktualität!</a:t>
            </a:r>
          </a:p>
        </p:txBody>
      </p:sp>
      <p:pic>
        <p:nvPicPr>
          <p:cNvPr id="12" name="Grafik 11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93D8B0D3-9F51-35DA-B819-9B5634D0C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929B614-031F-2528-E063-CA64070C7D0D}"/>
              </a:ext>
            </a:extLst>
          </p:cNvPr>
          <p:cNvSpPr/>
          <p:nvPr/>
        </p:nvSpPr>
        <p:spPr>
          <a:xfrm>
            <a:off x="685800" y="810946"/>
            <a:ext cx="6172200" cy="1164041"/>
          </a:xfrm>
          <a:prstGeom prst="roundRect">
            <a:avLst/>
          </a:pr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9567147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LLM limitations!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4741" y="3867150"/>
            <a:ext cx="1557994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/>
            <a:r>
              <a:rPr lang="de-DE" sz="4800" dirty="0">
                <a:solidFill>
                  <a:srgbClr val="000000"/>
                </a:solidFill>
                <a:latin typeface="Poppins Bold"/>
              </a:rPr>
              <a:t>Veraltetes Wissen!</a:t>
            </a:r>
          </a:p>
          <a:p>
            <a:pPr marL="518160" lvl="1"/>
            <a:r>
              <a:rPr lang="de-DE" sz="4800" dirty="0">
                <a:solidFill>
                  <a:srgbClr val="000000"/>
                </a:solidFill>
                <a:latin typeface="Poppins Bold"/>
              </a:rPr>
              <a:t>Öffentliches Wissen!</a:t>
            </a:r>
          </a:p>
          <a:p>
            <a:pPr marL="518160" lvl="1"/>
            <a:r>
              <a:rPr lang="de-DE" sz="48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Kein aktuelles Wissen. Kein Fachwissen. </a:t>
            </a:r>
          </a:p>
          <a:p>
            <a:pPr marL="518160" lvl="1"/>
            <a:r>
              <a:rPr lang="de-DE" sz="4800" dirty="0">
                <a:solidFill>
                  <a:srgbClr val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Kein internes Wissen.</a:t>
            </a:r>
            <a:endParaRPr lang="en-US" sz="48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pic>
        <p:nvPicPr>
          <p:cNvPr id="12" name="Grafik 11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65EF661C-0318-EEEC-3BC6-4CB4AC7F4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6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13">
            <a:extLst>
              <a:ext uri="{FF2B5EF4-FFF2-40B4-BE49-F238E27FC236}">
                <a16:creationId xmlns:a16="http://schemas.microsoft.com/office/drawing/2014/main" id="{0D42AC2C-1028-6A57-5342-56A80FDB9DB1}"/>
              </a:ext>
            </a:extLst>
          </p:cNvPr>
          <p:cNvSpPr/>
          <p:nvPr/>
        </p:nvSpPr>
        <p:spPr>
          <a:xfrm>
            <a:off x="609600" y="726437"/>
            <a:ext cx="8534400" cy="2183990"/>
          </a:xfrm>
          <a:custGeom>
            <a:avLst/>
            <a:gdLst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8053471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8382000 w 8382000"/>
              <a:gd name="connsiteY3" fmla="*/ 328529 h 1971136"/>
              <a:gd name="connsiteX4" fmla="*/ 8382000 w 8382000"/>
              <a:gd name="connsiteY4" fmla="*/ 1642607 h 1971136"/>
              <a:gd name="connsiteX5" fmla="*/ 8053471 w 8382000"/>
              <a:gd name="connsiteY5" fmla="*/ 1971136 h 1971136"/>
              <a:gd name="connsiteX6" fmla="*/ 328529 w 8382000"/>
              <a:gd name="connsiteY6" fmla="*/ 1971136 h 1971136"/>
              <a:gd name="connsiteX7" fmla="*/ 0 w 8382000"/>
              <a:gd name="connsiteY7" fmla="*/ 1642607 h 1971136"/>
              <a:gd name="connsiteX8" fmla="*/ 0 w 8382000"/>
              <a:gd name="connsiteY8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28529 h 1971136"/>
              <a:gd name="connsiteX1" fmla="*/ 328529 w 8382000"/>
              <a:gd name="connsiteY1" fmla="*/ 0 h 1971136"/>
              <a:gd name="connsiteX2" fmla="*/ 6586980 w 8382000"/>
              <a:gd name="connsiteY2" fmla="*/ 0 h 1971136"/>
              <a:gd name="connsiteX3" fmla="*/ 6543675 w 8382000"/>
              <a:gd name="connsiteY3" fmla="*/ 1003300 h 1971136"/>
              <a:gd name="connsiteX4" fmla="*/ 8382000 w 8382000"/>
              <a:gd name="connsiteY4" fmla="*/ 328529 h 1971136"/>
              <a:gd name="connsiteX5" fmla="*/ 8382000 w 8382000"/>
              <a:gd name="connsiteY5" fmla="*/ 1642607 h 1971136"/>
              <a:gd name="connsiteX6" fmla="*/ 8053471 w 8382000"/>
              <a:gd name="connsiteY6" fmla="*/ 1971136 h 1971136"/>
              <a:gd name="connsiteX7" fmla="*/ 328529 w 8382000"/>
              <a:gd name="connsiteY7" fmla="*/ 1971136 h 1971136"/>
              <a:gd name="connsiteX8" fmla="*/ 0 w 8382000"/>
              <a:gd name="connsiteY8" fmla="*/ 1642607 h 1971136"/>
              <a:gd name="connsiteX9" fmla="*/ 0 w 8382000"/>
              <a:gd name="connsiteY9" fmla="*/ 328529 h 197113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543675 w 8382000"/>
              <a:gd name="connsiteY3" fmla="*/ 1009650 h 1977486"/>
              <a:gd name="connsiteX4" fmla="*/ 8382000 w 8382000"/>
              <a:gd name="connsiteY4" fmla="*/ 334879 h 1977486"/>
              <a:gd name="connsiteX5" fmla="*/ 8382000 w 8382000"/>
              <a:gd name="connsiteY5" fmla="*/ 1648957 h 1977486"/>
              <a:gd name="connsiteX6" fmla="*/ 8053471 w 8382000"/>
              <a:gd name="connsiteY6" fmla="*/ 1977486 h 1977486"/>
              <a:gd name="connsiteX7" fmla="*/ 328529 w 8382000"/>
              <a:gd name="connsiteY7" fmla="*/ 1977486 h 1977486"/>
              <a:gd name="connsiteX8" fmla="*/ 0 w 8382000"/>
              <a:gd name="connsiteY8" fmla="*/ 1648957 h 1977486"/>
              <a:gd name="connsiteX9" fmla="*/ 0 w 8382000"/>
              <a:gd name="connsiteY9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4879 h 1977486"/>
              <a:gd name="connsiteX1" fmla="*/ 328529 w 8382000"/>
              <a:gd name="connsiteY1" fmla="*/ 6350 h 1977486"/>
              <a:gd name="connsiteX2" fmla="*/ 6586980 w 8382000"/>
              <a:gd name="connsiteY2" fmla="*/ 0 h 1977486"/>
              <a:gd name="connsiteX3" fmla="*/ 6673850 w 8382000"/>
              <a:gd name="connsiteY3" fmla="*/ 142875 h 1977486"/>
              <a:gd name="connsiteX4" fmla="*/ 6543675 w 8382000"/>
              <a:gd name="connsiteY4" fmla="*/ 1009650 h 1977486"/>
              <a:gd name="connsiteX5" fmla="*/ 8382000 w 8382000"/>
              <a:gd name="connsiteY5" fmla="*/ 334879 h 1977486"/>
              <a:gd name="connsiteX6" fmla="*/ 8382000 w 8382000"/>
              <a:gd name="connsiteY6" fmla="*/ 1648957 h 1977486"/>
              <a:gd name="connsiteX7" fmla="*/ 8053471 w 8382000"/>
              <a:gd name="connsiteY7" fmla="*/ 1977486 h 1977486"/>
              <a:gd name="connsiteX8" fmla="*/ 328529 w 8382000"/>
              <a:gd name="connsiteY8" fmla="*/ 1977486 h 1977486"/>
              <a:gd name="connsiteX9" fmla="*/ 0 w 8382000"/>
              <a:gd name="connsiteY9" fmla="*/ 1648957 h 1977486"/>
              <a:gd name="connsiteX10" fmla="*/ 0 w 8382000"/>
              <a:gd name="connsiteY10" fmla="*/ 334879 h 1977486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43675 w 8382000"/>
              <a:gd name="connsiteY4" fmla="*/ 1010576 h 1978412"/>
              <a:gd name="connsiteX5" fmla="*/ 8382000 w 8382000"/>
              <a:gd name="connsiteY5" fmla="*/ 335805 h 1978412"/>
              <a:gd name="connsiteX6" fmla="*/ 8382000 w 8382000"/>
              <a:gd name="connsiteY6" fmla="*/ 1649883 h 1978412"/>
              <a:gd name="connsiteX7" fmla="*/ 8053471 w 8382000"/>
              <a:gd name="connsiteY7" fmla="*/ 1978412 h 1978412"/>
              <a:gd name="connsiteX8" fmla="*/ 328529 w 8382000"/>
              <a:gd name="connsiteY8" fmla="*/ 1978412 h 1978412"/>
              <a:gd name="connsiteX9" fmla="*/ 0 w 8382000"/>
              <a:gd name="connsiteY9" fmla="*/ 1649883 h 1978412"/>
              <a:gd name="connsiteX10" fmla="*/ 0 w 8382000"/>
              <a:gd name="connsiteY10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586980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05 h 1978412"/>
              <a:gd name="connsiteX1" fmla="*/ 328529 w 8382000"/>
              <a:gd name="connsiteY1" fmla="*/ 7276 h 1978412"/>
              <a:gd name="connsiteX2" fmla="*/ 6351236 w 8382000"/>
              <a:gd name="connsiteY2" fmla="*/ 926 h 1978412"/>
              <a:gd name="connsiteX3" fmla="*/ 6673850 w 8382000"/>
              <a:gd name="connsiteY3" fmla="*/ 143801 h 1978412"/>
              <a:gd name="connsiteX4" fmla="*/ 6572250 w 8382000"/>
              <a:gd name="connsiteY4" fmla="*/ 881195 h 1978412"/>
              <a:gd name="connsiteX5" fmla="*/ 6543675 w 8382000"/>
              <a:gd name="connsiteY5" fmla="*/ 1010576 h 1978412"/>
              <a:gd name="connsiteX6" fmla="*/ 8382000 w 8382000"/>
              <a:gd name="connsiteY6" fmla="*/ 335805 h 1978412"/>
              <a:gd name="connsiteX7" fmla="*/ 8382000 w 8382000"/>
              <a:gd name="connsiteY7" fmla="*/ 1649883 h 1978412"/>
              <a:gd name="connsiteX8" fmla="*/ 8053471 w 8382000"/>
              <a:gd name="connsiteY8" fmla="*/ 1978412 h 1978412"/>
              <a:gd name="connsiteX9" fmla="*/ 328529 w 8382000"/>
              <a:gd name="connsiteY9" fmla="*/ 1978412 h 1978412"/>
              <a:gd name="connsiteX10" fmla="*/ 0 w 8382000"/>
              <a:gd name="connsiteY10" fmla="*/ 1649883 h 1978412"/>
              <a:gd name="connsiteX11" fmla="*/ 0 w 8382000"/>
              <a:gd name="connsiteY11" fmla="*/ 335805 h 1978412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572250 w 8382000"/>
              <a:gd name="connsiteY4" fmla="*/ 881232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43675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382000 w 8382000"/>
              <a:gd name="connsiteY6" fmla="*/ 335842 h 1978449"/>
              <a:gd name="connsiteX7" fmla="*/ 8382000 w 8382000"/>
              <a:gd name="connsiteY7" fmla="*/ 1649920 h 1978449"/>
              <a:gd name="connsiteX8" fmla="*/ 8053471 w 8382000"/>
              <a:gd name="connsiteY8" fmla="*/ 1978449 h 1978449"/>
              <a:gd name="connsiteX9" fmla="*/ 328529 w 8382000"/>
              <a:gd name="connsiteY9" fmla="*/ 1978449 h 1978449"/>
              <a:gd name="connsiteX10" fmla="*/ 0 w 8382000"/>
              <a:gd name="connsiteY10" fmla="*/ 1649920 h 1978449"/>
              <a:gd name="connsiteX11" fmla="*/ 0 w 8382000"/>
              <a:gd name="connsiteY11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82000 w 8382000"/>
              <a:gd name="connsiteY7" fmla="*/ 335842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089106 w 8382000"/>
              <a:gd name="connsiteY6" fmla="*/ 952670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74619 w 8382000"/>
              <a:gd name="connsiteY4" fmla="*/ 897900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586538 w 8382000"/>
              <a:gd name="connsiteY5" fmla="*/ 1010613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7238 w 8382000"/>
              <a:gd name="connsiteY7" fmla="*/ 1095461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231981 w 8382000"/>
              <a:gd name="connsiteY6" fmla="*/ 988389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86737 w 8382000"/>
              <a:gd name="connsiteY6" fmla="*/ 990770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4857 w 8382000"/>
              <a:gd name="connsiteY7" fmla="*/ 111689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2000"/>
              <a:gd name="connsiteY0" fmla="*/ 335842 h 1978449"/>
              <a:gd name="connsiteX1" fmla="*/ 328529 w 8382000"/>
              <a:gd name="connsiteY1" fmla="*/ 7313 h 1978449"/>
              <a:gd name="connsiteX2" fmla="*/ 6351236 w 8382000"/>
              <a:gd name="connsiteY2" fmla="*/ 963 h 1978449"/>
              <a:gd name="connsiteX3" fmla="*/ 6485731 w 8382000"/>
              <a:gd name="connsiteY3" fmla="*/ 141456 h 1978449"/>
              <a:gd name="connsiteX4" fmla="*/ 6486526 w 8382000"/>
              <a:gd name="connsiteY4" fmla="*/ 871706 h 1978449"/>
              <a:gd name="connsiteX5" fmla="*/ 6627020 w 8382000"/>
              <a:gd name="connsiteY5" fmla="*/ 1012994 h 1978449"/>
              <a:gd name="connsiteX6" fmla="*/ 8174830 w 8382000"/>
              <a:gd name="connsiteY6" fmla="*/ 1012201 h 1978449"/>
              <a:gd name="connsiteX7" fmla="*/ 8377238 w 8382000"/>
              <a:gd name="connsiteY7" fmla="*/ 1174043 h 1978449"/>
              <a:gd name="connsiteX8" fmla="*/ 8382000 w 8382000"/>
              <a:gd name="connsiteY8" fmla="*/ 1649920 h 1978449"/>
              <a:gd name="connsiteX9" fmla="*/ 8053471 w 8382000"/>
              <a:gd name="connsiteY9" fmla="*/ 1978449 h 1978449"/>
              <a:gd name="connsiteX10" fmla="*/ 328529 w 8382000"/>
              <a:gd name="connsiteY10" fmla="*/ 1978449 h 1978449"/>
              <a:gd name="connsiteX11" fmla="*/ 0 w 8382000"/>
              <a:gd name="connsiteY11" fmla="*/ 1649920 h 1978449"/>
              <a:gd name="connsiteX12" fmla="*/ 0 w 838200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174830 w 8384670"/>
              <a:gd name="connsiteY6" fmla="*/ 1012201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4670"/>
              <a:gd name="connsiteY0" fmla="*/ 335842 h 1978449"/>
              <a:gd name="connsiteX1" fmla="*/ 328529 w 8384670"/>
              <a:gd name="connsiteY1" fmla="*/ 7313 h 1978449"/>
              <a:gd name="connsiteX2" fmla="*/ 6351236 w 8384670"/>
              <a:gd name="connsiteY2" fmla="*/ 963 h 1978449"/>
              <a:gd name="connsiteX3" fmla="*/ 6485731 w 8384670"/>
              <a:gd name="connsiteY3" fmla="*/ 141456 h 1978449"/>
              <a:gd name="connsiteX4" fmla="*/ 6486526 w 8384670"/>
              <a:gd name="connsiteY4" fmla="*/ 871706 h 1978449"/>
              <a:gd name="connsiteX5" fmla="*/ 6627020 w 8384670"/>
              <a:gd name="connsiteY5" fmla="*/ 1012994 h 1978449"/>
              <a:gd name="connsiteX6" fmla="*/ 8020049 w 8384670"/>
              <a:gd name="connsiteY6" fmla="*/ 1009819 h 1978449"/>
              <a:gd name="connsiteX7" fmla="*/ 8384382 w 8384670"/>
              <a:gd name="connsiteY7" fmla="*/ 1395500 h 1978449"/>
              <a:gd name="connsiteX8" fmla="*/ 8382000 w 8384670"/>
              <a:gd name="connsiteY8" fmla="*/ 1649920 h 1978449"/>
              <a:gd name="connsiteX9" fmla="*/ 8053471 w 8384670"/>
              <a:gd name="connsiteY9" fmla="*/ 1978449 h 1978449"/>
              <a:gd name="connsiteX10" fmla="*/ 328529 w 8384670"/>
              <a:gd name="connsiteY10" fmla="*/ 1978449 h 1978449"/>
              <a:gd name="connsiteX11" fmla="*/ 0 w 8384670"/>
              <a:gd name="connsiteY11" fmla="*/ 1649920 h 1978449"/>
              <a:gd name="connsiteX12" fmla="*/ 0 w 8384670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8717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627020 w 8385574"/>
              <a:gd name="connsiteY5" fmla="*/ 10129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5574"/>
              <a:gd name="connsiteY0" fmla="*/ 335842 h 1978449"/>
              <a:gd name="connsiteX1" fmla="*/ 328529 w 8385574"/>
              <a:gd name="connsiteY1" fmla="*/ 7313 h 1978449"/>
              <a:gd name="connsiteX2" fmla="*/ 6351236 w 8385574"/>
              <a:gd name="connsiteY2" fmla="*/ 963 h 1978449"/>
              <a:gd name="connsiteX3" fmla="*/ 6485731 w 8385574"/>
              <a:gd name="connsiteY3" fmla="*/ 141456 h 1978449"/>
              <a:gd name="connsiteX4" fmla="*/ 6486526 w 8385574"/>
              <a:gd name="connsiteY4" fmla="*/ 605006 h 1978449"/>
              <a:gd name="connsiteX5" fmla="*/ 6766720 w 8385574"/>
              <a:gd name="connsiteY5" fmla="*/ 898694 h 1978449"/>
              <a:gd name="connsiteX6" fmla="*/ 8020049 w 8385574"/>
              <a:gd name="connsiteY6" fmla="*/ 1009819 h 1978449"/>
              <a:gd name="connsiteX7" fmla="*/ 8384382 w 8385574"/>
              <a:gd name="connsiteY7" fmla="*/ 1395500 h 1978449"/>
              <a:gd name="connsiteX8" fmla="*/ 8382000 w 8385574"/>
              <a:gd name="connsiteY8" fmla="*/ 1649920 h 1978449"/>
              <a:gd name="connsiteX9" fmla="*/ 8053471 w 8385574"/>
              <a:gd name="connsiteY9" fmla="*/ 1978449 h 1978449"/>
              <a:gd name="connsiteX10" fmla="*/ 328529 w 8385574"/>
              <a:gd name="connsiteY10" fmla="*/ 1978449 h 1978449"/>
              <a:gd name="connsiteX11" fmla="*/ 0 w 8385574"/>
              <a:gd name="connsiteY11" fmla="*/ 1649920 h 1978449"/>
              <a:gd name="connsiteX12" fmla="*/ 0 w 8385574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66720 w 8384767"/>
              <a:gd name="connsiteY5" fmla="*/ 89869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842 h 1978449"/>
              <a:gd name="connsiteX1" fmla="*/ 328529 w 8384767"/>
              <a:gd name="connsiteY1" fmla="*/ 7313 h 1978449"/>
              <a:gd name="connsiteX2" fmla="*/ 6351236 w 8384767"/>
              <a:gd name="connsiteY2" fmla="*/ 963 h 1978449"/>
              <a:gd name="connsiteX3" fmla="*/ 6485731 w 8384767"/>
              <a:gd name="connsiteY3" fmla="*/ 141456 h 1978449"/>
              <a:gd name="connsiteX4" fmla="*/ 6486526 w 8384767"/>
              <a:gd name="connsiteY4" fmla="*/ 605006 h 1978449"/>
              <a:gd name="connsiteX5" fmla="*/ 6747670 w 8384767"/>
              <a:gd name="connsiteY5" fmla="*/ 917744 h 1978449"/>
              <a:gd name="connsiteX6" fmla="*/ 7981949 w 8384767"/>
              <a:gd name="connsiteY6" fmla="*/ 908219 h 1978449"/>
              <a:gd name="connsiteX7" fmla="*/ 8384382 w 8384767"/>
              <a:gd name="connsiteY7" fmla="*/ 1395500 h 1978449"/>
              <a:gd name="connsiteX8" fmla="*/ 8382000 w 8384767"/>
              <a:gd name="connsiteY8" fmla="*/ 1649920 h 1978449"/>
              <a:gd name="connsiteX9" fmla="*/ 8053471 w 8384767"/>
              <a:gd name="connsiteY9" fmla="*/ 1978449 h 1978449"/>
              <a:gd name="connsiteX10" fmla="*/ 328529 w 8384767"/>
              <a:gd name="connsiteY10" fmla="*/ 1978449 h 1978449"/>
              <a:gd name="connsiteX11" fmla="*/ 0 w 8384767"/>
              <a:gd name="connsiteY11" fmla="*/ 1649920 h 1978449"/>
              <a:gd name="connsiteX12" fmla="*/ 0 w 8384767"/>
              <a:gd name="connsiteY12" fmla="*/ 335842 h 1978449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35123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5079 h 1977686"/>
              <a:gd name="connsiteX1" fmla="*/ 328529 w 8384767"/>
              <a:gd name="connsiteY1" fmla="*/ 6550 h 1977686"/>
              <a:gd name="connsiteX2" fmla="*/ 6128986 w 8384767"/>
              <a:gd name="connsiteY2" fmla="*/ 200 h 1977686"/>
              <a:gd name="connsiteX3" fmla="*/ 6485731 w 8384767"/>
              <a:gd name="connsiteY3" fmla="*/ 356593 h 1977686"/>
              <a:gd name="connsiteX4" fmla="*/ 6486526 w 8384767"/>
              <a:gd name="connsiteY4" fmla="*/ 604243 h 1977686"/>
              <a:gd name="connsiteX5" fmla="*/ 6747670 w 8384767"/>
              <a:gd name="connsiteY5" fmla="*/ 916981 h 1977686"/>
              <a:gd name="connsiteX6" fmla="*/ 7981949 w 8384767"/>
              <a:gd name="connsiteY6" fmla="*/ 907456 h 1977686"/>
              <a:gd name="connsiteX7" fmla="*/ 8384382 w 8384767"/>
              <a:gd name="connsiteY7" fmla="*/ 1394737 h 1977686"/>
              <a:gd name="connsiteX8" fmla="*/ 8382000 w 8384767"/>
              <a:gd name="connsiteY8" fmla="*/ 1649157 h 1977686"/>
              <a:gd name="connsiteX9" fmla="*/ 8053471 w 8384767"/>
              <a:gd name="connsiteY9" fmla="*/ 1977686 h 1977686"/>
              <a:gd name="connsiteX10" fmla="*/ 328529 w 8384767"/>
              <a:gd name="connsiteY10" fmla="*/ 1977686 h 1977686"/>
              <a:gd name="connsiteX11" fmla="*/ 0 w 8384767"/>
              <a:gd name="connsiteY11" fmla="*/ 1649157 h 1977686"/>
              <a:gd name="connsiteX12" fmla="*/ 0 w 8384767"/>
              <a:gd name="connsiteY12" fmla="*/ 335079 h 19776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747670 w 8384767"/>
              <a:gd name="connsiteY5" fmla="*/ 916781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767"/>
              <a:gd name="connsiteY0" fmla="*/ 334879 h 1977486"/>
              <a:gd name="connsiteX1" fmla="*/ 328529 w 8384767"/>
              <a:gd name="connsiteY1" fmla="*/ 6350 h 1977486"/>
              <a:gd name="connsiteX2" fmla="*/ 6128986 w 8384767"/>
              <a:gd name="connsiteY2" fmla="*/ 0 h 1977486"/>
              <a:gd name="connsiteX3" fmla="*/ 6485731 w 8384767"/>
              <a:gd name="connsiteY3" fmla="*/ 356393 h 1977486"/>
              <a:gd name="connsiteX4" fmla="*/ 6486526 w 8384767"/>
              <a:gd name="connsiteY4" fmla="*/ 604043 h 1977486"/>
              <a:gd name="connsiteX5" fmla="*/ 6802439 w 8384767"/>
              <a:gd name="connsiteY5" fmla="*/ 809625 h 1977486"/>
              <a:gd name="connsiteX6" fmla="*/ 7981949 w 8384767"/>
              <a:gd name="connsiteY6" fmla="*/ 907256 h 1977486"/>
              <a:gd name="connsiteX7" fmla="*/ 8384382 w 8384767"/>
              <a:gd name="connsiteY7" fmla="*/ 1394537 h 1977486"/>
              <a:gd name="connsiteX8" fmla="*/ 8382000 w 8384767"/>
              <a:gd name="connsiteY8" fmla="*/ 1648957 h 1977486"/>
              <a:gd name="connsiteX9" fmla="*/ 8053471 w 8384767"/>
              <a:gd name="connsiteY9" fmla="*/ 1977486 h 1977486"/>
              <a:gd name="connsiteX10" fmla="*/ 328529 w 8384767"/>
              <a:gd name="connsiteY10" fmla="*/ 1977486 h 1977486"/>
              <a:gd name="connsiteX11" fmla="*/ 0 w 8384767"/>
              <a:gd name="connsiteY11" fmla="*/ 1648957 h 1977486"/>
              <a:gd name="connsiteX12" fmla="*/ 0 w 8384767"/>
              <a:gd name="connsiteY12" fmla="*/ 334879 h 1977486"/>
              <a:gd name="connsiteX0" fmla="*/ 0 w 8384839"/>
              <a:gd name="connsiteY0" fmla="*/ 334879 h 1977486"/>
              <a:gd name="connsiteX1" fmla="*/ 328529 w 8384839"/>
              <a:gd name="connsiteY1" fmla="*/ 6350 h 1977486"/>
              <a:gd name="connsiteX2" fmla="*/ 6128986 w 8384839"/>
              <a:gd name="connsiteY2" fmla="*/ 0 h 1977486"/>
              <a:gd name="connsiteX3" fmla="*/ 6485731 w 8384839"/>
              <a:gd name="connsiteY3" fmla="*/ 356393 h 1977486"/>
              <a:gd name="connsiteX4" fmla="*/ 6486526 w 8384839"/>
              <a:gd name="connsiteY4" fmla="*/ 604043 h 1977486"/>
              <a:gd name="connsiteX5" fmla="*/ 6802439 w 8384839"/>
              <a:gd name="connsiteY5" fmla="*/ 809625 h 1977486"/>
              <a:gd name="connsiteX6" fmla="*/ 7989093 w 8384839"/>
              <a:gd name="connsiteY6" fmla="*/ 814387 h 1977486"/>
              <a:gd name="connsiteX7" fmla="*/ 8384382 w 8384839"/>
              <a:gd name="connsiteY7" fmla="*/ 1394537 h 1977486"/>
              <a:gd name="connsiteX8" fmla="*/ 8382000 w 8384839"/>
              <a:gd name="connsiteY8" fmla="*/ 1648957 h 1977486"/>
              <a:gd name="connsiteX9" fmla="*/ 8053471 w 8384839"/>
              <a:gd name="connsiteY9" fmla="*/ 1977486 h 1977486"/>
              <a:gd name="connsiteX10" fmla="*/ 328529 w 8384839"/>
              <a:gd name="connsiteY10" fmla="*/ 1977486 h 1977486"/>
              <a:gd name="connsiteX11" fmla="*/ 0 w 8384839"/>
              <a:gd name="connsiteY11" fmla="*/ 1648957 h 1977486"/>
              <a:gd name="connsiteX12" fmla="*/ 0 w 838483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394537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79 h 1977486"/>
              <a:gd name="connsiteX1" fmla="*/ 328529 w 8385219"/>
              <a:gd name="connsiteY1" fmla="*/ 6350 h 1977486"/>
              <a:gd name="connsiteX2" fmla="*/ 6128986 w 8385219"/>
              <a:gd name="connsiteY2" fmla="*/ 0 h 1977486"/>
              <a:gd name="connsiteX3" fmla="*/ 6485731 w 8385219"/>
              <a:gd name="connsiteY3" fmla="*/ 356393 h 1977486"/>
              <a:gd name="connsiteX4" fmla="*/ 6486526 w 8385219"/>
              <a:gd name="connsiteY4" fmla="*/ 604043 h 1977486"/>
              <a:gd name="connsiteX5" fmla="*/ 6802439 w 8385219"/>
              <a:gd name="connsiteY5" fmla="*/ 809625 h 1977486"/>
              <a:gd name="connsiteX6" fmla="*/ 7989093 w 8385219"/>
              <a:gd name="connsiteY6" fmla="*/ 814387 h 1977486"/>
              <a:gd name="connsiteX7" fmla="*/ 8384382 w 8385219"/>
              <a:gd name="connsiteY7" fmla="*/ 1232612 h 1977486"/>
              <a:gd name="connsiteX8" fmla="*/ 8382000 w 8385219"/>
              <a:gd name="connsiteY8" fmla="*/ 1648957 h 1977486"/>
              <a:gd name="connsiteX9" fmla="*/ 8053471 w 8385219"/>
              <a:gd name="connsiteY9" fmla="*/ 1977486 h 1977486"/>
              <a:gd name="connsiteX10" fmla="*/ 328529 w 8385219"/>
              <a:gd name="connsiteY10" fmla="*/ 1977486 h 1977486"/>
              <a:gd name="connsiteX11" fmla="*/ 0 w 8385219"/>
              <a:gd name="connsiteY11" fmla="*/ 1648957 h 1977486"/>
              <a:gd name="connsiteX12" fmla="*/ 0 w 8385219"/>
              <a:gd name="connsiteY12" fmla="*/ 334879 h 1977486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802439 w 8385219"/>
              <a:gd name="connsiteY5" fmla="*/ 809642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6792914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486526 w 8385219"/>
              <a:gd name="connsiteY4" fmla="*/ 604060 h 1977503"/>
              <a:gd name="connsiteX5" fmla="*/ 7355757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896 h 1977503"/>
              <a:gd name="connsiteX1" fmla="*/ 328529 w 8385219"/>
              <a:gd name="connsiteY1" fmla="*/ 6367 h 1977503"/>
              <a:gd name="connsiteX2" fmla="*/ 6128986 w 8385219"/>
              <a:gd name="connsiteY2" fmla="*/ 17 h 1977503"/>
              <a:gd name="connsiteX3" fmla="*/ 6485731 w 8385219"/>
              <a:gd name="connsiteY3" fmla="*/ 356410 h 1977503"/>
              <a:gd name="connsiteX4" fmla="*/ 6928760 w 8385219"/>
              <a:gd name="connsiteY4" fmla="*/ 627492 h 1977503"/>
              <a:gd name="connsiteX5" fmla="*/ 7355757 w 8385219"/>
              <a:gd name="connsiteY5" fmla="*/ 814404 h 1977503"/>
              <a:gd name="connsiteX6" fmla="*/ 7989093 w 8385219"/>
              <a:gd name="connsiteY6" fmla="*/ 814404 h 1977503"/>
              <a:gd name="connsiteX7" fmla="*/ 8384382 w 8385219"/>
              <a:gd name="connsiteY7" fmla="*/ 1232629 h 1977503"/>
              <a:gd name="connsiteX8" fmla="*/ 8382000 w 8385219"/>
              <a:gd name="connsiteY8" fmla="*/ 1648974 h 1977503"/>
              <a:gd name="connsiteX9" fmla="*/ 8053471 w 8385219"/>
              <a:gd name="connsiteY9" fmla="*/ 1977503 h 1977503"/>
              <a:gd name="connsiteX10" fmla="*/ 328529 w 8385219"/>
              <a:gd name="connsiteY10" fmla="*/ 1977503 h 1977503"/>
              <a:gd name="connsiteX11" fmla="*/ 0 w 8385219"/>
              <a:gd name="connsiteY11" fmla="*/ 1648974 h 1977503"/>
              <a:gd name="connsiteX12" fmla="*/ 0 w 8385219"/>
              <a:gd name="connsiteY12" fmla="*/ 334896 h 1977503"/>
              <a:gd name="connsiteX0" fmla="*/ 0 w 8385219"/>
              <a:gd name="connsiteY0" fmla="*/ 334901 h 1977508"/>
              <a:gd name="connsiteX1" fmla="*/ 328529 w 8385219"/>
              <a:gd name="connsiteY1" fmla="*/ 6372 h 1977508"/>
              <a:gd name="connsiteX2" fmla="*/ 6128986 w 8385219"/>
              <a:gd name="connsiteY2" fmla="*/ 22 h 1977508"/>
              <a:gd name="connsiteX3" fmla="*/ 6939452 w 8385219"/>
              <a:gd name="connsiteY3" fmla="*/ 340793 h 1977508"/>
              <a:gd name="connsiteX4" fmla="*/ 6928760 w 8385219"/>
              <a:gd name="connsiteY4" fmla="*/ 627497 h 1977508"/>
              <a:gd name="connsiteX5" fmla="*/ 7355757 w 8385219"/>
              <a:gd name="connsiteY5" fmla="*/ 814409 h 1977508"/>
              <a:gd name="connsiteX6" fmla="*/ 7989093 w 8385219"/>
              <a:gd name="connsiteY6" fmla="*/ 814409 h 1977508"/>
              <a:gd name="connsiteX7" fmla="*/ 8384382 w 8385219"/>
              <a:gd name="connsiteY7" fmla="*/ 1232634 h 1977508"/>
              <a:gd name="connsiteX8" fmla="*/ 8382000 w 8385219"/>
              <a:gd name="connsiteY8" fmla="*/ 1648979 h 1977508"/>
              <a:gd name="connsiteX9" fmla="*/ 8053471 w 8385219"/>
              <a:gd name="connsiteY9" fmla="*/ 1977508 h 1977508"/>
              <a:gd name="connsiteX10" fmla="*/ 328529 w 8385219"/>
              <a:gd name="connsiteY10" fmla="*/ 1977508 h 1977508"/>
              <a:gd name="connsiteX11" fmla="*/ 0 w 8385219"/>
              <a:gd name="connsiteY11" fmla="*/ 1648979 h 1977508"/>
              <a:gd name="connsiteX12" fmla="*/ 0 w 8385219"/>
              <a:gd name="connsiteY12" fmla="*/ 334901 h 1977508"/>
              <a:gd name="connsiteX0" fmla="*/ 0 w 8385219"/>
              <a:gd name="connsiteY0" fmla="*/ 334901 h 1977508"/>
              <a:gd name="connsiteX1" fmla="*/ 328529 w 8385219"/>
              <a:gd name="connsiteY1" fmla="*/ 6372 h 1977508"/>
              <a:gd name="connsiteX2" fmla="*/ 6496557 w 8385219"/>
              <a:gd name="connsiteY2" fmla="*/ 22 h 1977508"/>
              <a:gd name="connsiteX3" fmla="*/ 6939452 w 8385219"/>
              <a:gd name="connsiteY3" fmla="*/ 340793 h 1977508"/>
              <a:gd name="connsiteX4" fmla="*/ 6928760 w 8385219"/>
              <a:gd name="connsiteY4" fmla="*/ 627497 h 1977508"/>
              <a:gd name="connsiteX5" fmla="*/ 7355757 w 8385219"/>
              <a:gd name="connsiteY5" fmla="*/ 814409 h 1977508"/>
              <a:gd name="connsiteX6" fmla="*/ 7989093 w 8385219"/>
              <a:gd name="connsiteY6" fmla="*/ 814409 h 1977508"/>
              <a:gd name="connsiteX7" fmla="*/ 8384382 w 8385219"/>
              <a:gd name="connsiteY7" fmla="*/ 1232634 h 1977508"/>
              <a:gd name="connsiteX8" fmla="*/ 8382000 w 8385219"/>
              <a:gd name="connsiteY8" fmla="*/ 1648979 h 1977508"/>
              <a:gd name="connsiteX9" fmla="*/ 8053471 w 8385219"/>
              <a:gd name="connsiteY9" fmla="*/ 1977508 h 1977508"/>
              <a:gd name="connsiteX10" fmla="*/ 328529 w 8385219"/>
              <a:gd name="connsiteY10" fmla="*/ 1977508 h 1977508"/>
              <a:gd name="connsiteX11" fmla="*/ 0 w 8385219"/>
              <a:gd name="connsiteY11" fmla="*/ 1648979 h 1977508"/>
              <a:gd name="connsiteX12" fmla="*/ 0 w 8385219"/>
              <a:gd name="connsiteY12" fmla="*/ 334901 h 1977508"/>
              <a:gd name="connsiteX0" fmla="*/ 0 w 8385219"/>
              <a:gd name="connsiteY0" fmla="*/ 335692 h 1978299"/>
              <a:gd name="connsiteX1" fmla="*/ 328529 w 8385219"/>
              <a:gd name="connsiteY1" fmla="*/ 7163 h 1978299"/>
              <a:gd name="connsiteX2" fmla="*/ 6496557 w 8385219"/>
              <a:gd name="connsiteY2" fmla="*/ 813 h 1978299"/>
              <a:gd name="connsiteX3" fmla="*/ 6939452 w 8385219"/>
              <a:gd name="connsiteY3" fmla="*/ 341584 h 1978299"/>
              <a:gd name="connsiteX4" fmla="*/ 6928760 w 8385219"/>
              <a:gd name="connsiteY4" fmla="*/ 628288 h 1978299"/>
              <a:gd name="connsiteX5" fmla="*/ 7355757 w 8385219"/>
              <a:gd name="connsiteY5" fmla="*/ 815200 h 1978299"/>
              <a:gd name="connsiteX6" fmla="*/ 7989093 w 8385219"/>
              <a:gd name="connsiteY6" fmla="*/ 815200 h 1978299"/>
              <a:gd name="connsiteX7" fmla="*/ 8384382 w 8385219"/>
              <a:gd name="connsiteY7" fmla="*/ 1233425 h 1978299"/>
              <a:gd name="connsiteX8" fmla="*/ 8382000 w 8385219"/>
              <a:gd name="connsiteY8" fmla="*/ 1649770 h 1978299"/>
              <a:gd name="connsiteX9" fmla="*/ 8053471 w 8385219"/>
              <a:gd name="connsiteY9" fmla="*/ 1978299 h 1978299"/>
              <a:gd name="connsiteX10" fmla="*/ 328529 w 8385219"/>
              <a:gd name="connsiteY10" fmla="*/ 1978299 h 1978299"/>
              <a:gd name="connsiteX11" fmla="*/ 0 w 8385219"/>
              <a:gd name="connsiteY11" fmla="*/ 1649770 h 1978299"/>
              <a:gd name="connsiteX12" fmla="*/ 0 w 8385219"/>
              <a:gd name="connsiteY12" fmla="*/ 335692 h 1978299"/>
              <a:gd name="connsiteX0" fmla="*/ 0 w 8385219"/>
              <a:gd name="connsiteY0" fmla="*/ 335774 h 1978381"/>
              <a:gd name="connsiteX1" fmla="*/ 328529 w 8385219"/>
              <a:gd name="connsiteY1" fmla="*/ 7245 h 1978381"/>
              <a:gd name="connsiteX2" fmla="*/ 6496557 w 8385219"/>
              <a:gd name="connsiteY2" fmla="*/ 895 h 1978381"/>
              <a:gd name="connsiteX3" fmla="*/ 6939452 w 8385219"/>
              <a:gd name="connsiteY3" fmla="*/ 341666 h 1978381"/>
              <a:gd name="connsiteX4" fmla="*/ 6928760 w 8385219"/>
              <a:gd name="connsiteY4" fmla="*/ 628370 h 1978381"/>
              <a:gd name="connsiteX5" fmla="*/ 7355757 w 8385219"/>
              <a:gd name="connsiteY5" fmla="*/ 815282 h 1978381"/>
              <a:gd name="connsiteX6" fmla="*/ 7989093 w 8385219"/>
              <a:gd name="connsiteY6" fmla="*/ 815282 h 1978381"/>
              <a:gd name="connsiteX7" fmla="*/ 8384382 w 8385219"/>
              <a:gd name="connsiteY7" fmla="*/ 1233507 h 1978381"/>
              <a:gd name="connsiteX8" fmla="*/ 8382000 w 8385219"/>
              <a:gd name="connsiteY8" fmla="*/ 1649852 h 1978381"/>
              <a:gd name="connsiteX9" fmla="*/ 8053471 w 8385219"/>
              <a:gd name="connsiteY9" fmla="*/ 1978381 h 1978381"/>
              <a:gd name="connsiteX10" fmla="*/ 328529 w 8385219"/>
              <a:gd name="connsiteY10" fmla="*/ 1978381 h 1978381"/>
              <a:gd name="connsiteX11" fmla="*/ 0 w 8385219"/>
              <a:gd name="connsiteY11" fmla="*/ 1649852 h 1978381"/>
              <a:gd name="connsiteX12" fmla="*/ 0 w 8385219"/>
              <a:gd name="connsiteY12" fmla="*/ 335774 h 1978381"/>
              <a:gd name="connsiteX0" fmla="*/ 0 w 8385219"/>
              <a:gd name="connsiteY0" fmla="*/ 336576 h 1979183"/>
              <a:gd name="connsiteX1" fmla="*/ 328529 w 8385219"/>
              <a:gd name="connsiteY1" fmla="*/ 8047 h 1979183"/>
              <a:gd name="connsiteX2" fmla="*/ 6496557 w 8385219"/>
              <a:gd name="connsiteY2" fmla="*/ 1697 h 1979183"/>
              <a:gd name="connsiteX3" fmla="*/ 6922222 w 8385219"/>
              <a:gd name="connsiteY3" fmla="*/ 303413 h 1979183"/>
              <a:gd name="connsiteX4" fmla="*/ 6928760 w 8385219"/>
              <a:gd name="connsiteY4" fmla="*/ 629172 h 1979183"/>
              <a:gd name="connsiteX5" fmla="*/ 7355757 w 8385219"/>
              <a:gd name="connsiteY5" fmla="*/ 816084 h 1979183"/>
              <a:gd name="connsiteX6" fmla="*/ 7989093 w 8385219"/>
              <a:gd name="connsiteY6" fmla="*/ 816084 h 1979183"/>
              <a:gd name="connsiteX7" fmla="*/ 8384382 w 8385219"/>
              <a:gd name="connsiteY7" fmla="*/ 1234309 h 1979183"/>
              <a:gd name="connsiteX8" fmla="*/ 8382000 w 8385219"/>
              <a:gd name="connsiteY8" fmla="*/ 1650654 h 1979183"/>
              <a:gd name="connsiteX9" fmla="*/ 8053471 w 8385219"/>
              <a:gd name="connsiteY9" fmla="*/ 1979183 h 1979183"/>
              <a:gd name="connsiteX10" fmla="*/ 328529 w 8385219"/>
              <a:gd name="connsiteY10" fmla="*/ 1979183 h 1979183"/>
              <a:gd name="connsiteX11" fmla="*/ 0 w 8385219"/>
              <a:gd name="connsiteY11" fmla="*/ 1650654 h 1979183"/>
              <a:gd name="connsiteX12" fmla="*/ 0 w 8385219"/>
              <a:gd name="connsiteY12" fmla="*/ 336576 h 1979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5219" h="1979183">
                <a:moveTo>
                  <a:pt x="0" y="336576"/>
                </a:moveTo>
                <a:cubicBezTo>
                  <a:pt x="0" y="155134"/>
                  <a:pt x="147087" y="8047"/>
                  <a:pt x="328529" y="8047"/>
                </a:cubicBezTo>
                <a:lnTo>
                  <a:pt x="6496557" y="1697"/>
                </a:lnTo>
                <a:cubicBezTo>
                  <a:pt x="6760794" y="-7438"/>
                  <a:pt x="6894186" y="10645"/>
                  <a:pt x="6922222" y="303413"/>
                </a:cubicBezTo>
                <a:cubicBezTo>
                  <a:pt x="6920957" y="489812"/>
                  <a:pt x="6926644" y="468041"/>
                  <a:pt x="6928760" y="629172"/>
                </a:cubicBezTo>
                <a:cubicBezTo>
                  <a:pt x="6930876" y="835546"/>
                  <a:pt x="7074372" y="815700"/>
                  <a:pt x="7355757" y="816084"/>
                </a:cubicBezTo>
                <a:lnTo>
                  <a:pt x="7989093" y="816084"/>
                </a:lnTo>
                <a:cubicBezTo>
                  <a:pt x="8390731" y="815541"/>
                  <a:pt x="8388747" y="994276"/>
                  <a:pt x="8384382" y="1234309"/>
                </a:cubicBezTo>
                <a:cubicBezTo>
                  <a:pt x="8385969" y="1419129"/>
                  <a:pt x="8380413" y="1465834"/>
                  <a:pt x="8382000" y="1650654"/>
                </a:cubicBezTo>
                <a:cubicBezTo>
                  <a:pt x="8382000" y="1832096"/>
                  <a:pt x="8234913" y="1979183"/>
                  <a:pt x="8053471" y="1979183"/>
                </a:cubicBezTo>
                <a:lnTo>
                  <a:pt x="328529" y="1979183"/>
                </a:lnTo>
                <a:cubicBezTo>
                  <a:pt x="147087" y="1979183"/>
                  <a:pt x="0" y="1832096"/>
                  <a:pt x="0" y="1650654"/>
                </a:cubicBezTo>
                <a:lnTo>
                  <a:pt x="0" y="336576"/>
                </a:lnTo>
                <a:close/>
              </a:path>
            </a:pathLst>
          </a:custGeom>
          <a:solidFill>
            <a:srgbClr val="70E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Box 2"/>
          <p:cNvSpPr txBox="1"/>
          <p:nvPr/>
        </p:nvSpPr>
        <p:spPr>
          <a:xfrm>
            <a:off x="1028700" y="1038225"/>
            <a:ext cx="9567147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Wie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werden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die </a:t>
            </a:r>
          </a:p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Antworten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 </a:t>
            </a:r>
            <a:r>
              <a:rPr lang="en-US" sz="5400" spc="-162" dirty="0" err="1">
                <a:solidFill>
                  <a:schemeClr val="bg1"/>
                </a:solidFill>
                <a:latin typeface="Poppins Bold"/>
              </a:rPr>
              <a:t>relevanter</a:t>
            </a:r>
            <a:r>
              <a:rPr lang="en-US" sz="5400" spc="-162" dirty="0">
                <a:solidFill>
                  <a:schemeClr val="bg1"/>
                </a:solidFill>
                <a:latin typeface="Poppins Bold"/>
              </a:rPr>
              <a:t>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4741" y="3867150"/>
            <a:ext cx="1557994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/>
            <a:r>
              <a:rPr lang="de-DE" sz="4800" dirty="0">
                <a:solidFill>
                  <a:srgbClr val="000000"/>
                </a:solidFill>
                <a:latin typeface="Poppins Bold"/>
              </a:rPr>
              <a:t>Durch zusätzliches Wissen (Daten).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0" y="9516386"/>
            <a:ext cx="18288000" cy="19050"/>
          </a:xfrm>
          <a:prstGeom prst="line">
            <a:avLst/>
          </a:prstGeom>
          <a:ln w="28575" cap="flat">
            <a:gradFill>
              <a:gsLst>
                <a:gs pos="0">
                  <a:srgbClr val="C57BFF">
                    <a:alpha val="100000"/>
                  </a:srgbClr>
                </a:gs>
                <a:gs pos="100000">
                  <a:srgbClr val="F6E9F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279055" y="9662470"/>
            <a:ext cx="1115686" cy="497496"/>
          </a:xfrm>
          <a:custGeom>
            <a:avLst/>
            <a:gdLst/>
            <a:ahLst/>
            <a:cxnLst/>
            <a:rect l="l" t="t" r="r" b="b"/>
            <a:pathLst>
              <a:path w="1115686" h="497496">
                <a:moveTo>
                  <a:pt x="0" y="0"/>
                </a:moveTo>
                <a:lnTo>
                  <a:pt x="1115686" y="0"/>
                </a:lnTo>
                <a:lnTo>
                  <a:pt x="1115686" y="497496"/>
                </a:lnTo>
                <a:lnTo>
                  <a:pt x="0" y="49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552571" y="9799955"/>
            <a:ext cx="9823573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A6A6A6"/>
                </a:solidFill>
                <a:latin typeface="Roboto Condensed"/>
              </a:rPr>
              <a:t> © 2023 Das Lizenz Atelier GmbH &amp; Co. KG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BA9A448-4C46-2087-A6EA-F6A069CF30D7}"/>
              </a:ext>
            </a:extLst>
          </p:cNvPr>
          <p:cNvGrpSpPr/>
          <p:nvPr/>
        </p:nvGrpSpPr>
        <p:grpSpPr>
          <a:xfrm>
            <a:off x="7239000" y="5180463"/>
            <a:ext cx="3048000" cy="3950757"/>
            <a:chOff x="7239000" y="5180463"/>
            <a:chExt cx="3048000" cy="395075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38F59321-8441-1E10-AE8C-FDB8B395FA73}"/>
                </a:ext>
              </a:extLst>
            </p:cNvPr>
            <p:cNvSpPr/>
            <p:nvPr/>
          </p:nvSpPr>
          <p:spPr>
            <a:xfrm>
              <a:off x="7239000" y="5180463"/>
              <a:ext cx="3048000" cy="3950757"/>
            </a:xfrm>
            <a:prstGeom prst="roundRect">
              <a:avLst/>
            </a:prstGeom>
            <a:solidFill>
              <a:srgbClr val="2454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latin typeface="Poppins Bold" panose="020B0604020202020204" charset="0"/>
                  <a:cs typeface="Poppins Bold" panose="020B0604020202020204" charset="0"/>
                </a:rPr>
                <a:t>Fine</a:t>
              </a:r>
              <a:br>
                <a:rPr lang="de-DE" sz="28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2800" dirty="0">
                  <a:latin typeface="Poppins Bold" panose="020B0604020202020204" charset="0"/>
                  <a:cs typeface="Poppins Bold" panose="020B0604020202020204" charset="0"/>
                </a:rPr>
                <a:t>tuning</a:t>
              </a:r>
            </a:p>
            <a:p>
              <a:pPr algn="ctr"/>
              <a:endParaRPr lang="de-DE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Learn new skills</a:t>
              </a:r>
              <a:br>
                <a:rPr lang="de-DE" dirty="0">
                  <a:latin typeface="Poppins Light" panose="00000400000000000000" pitchFamily="2" charset="0"/>
                  <a:cs typeface="Poppins Light" panose="00000400000000000000" pitchFamily="2" charset="0"/>
                </a:rPr>
              </a:br>
              <a:r>
                <a:rPr lang="de-DE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(permanent)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7C4D2A72-D476-8E20-57E8-82C394D18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6736" y="5499585"/>
              <a:ext cx="552527" cy="590632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9BC666E-77B4-BC4C-6E45-B6D7848B5B7B}"/>
              </a:ext>
            </a:extLst>
          </p:cNvPr>
          <p:cNvGrpSpPr/>
          <p:nvPr/>
        </p:nvGrpSpPr>
        <p:grpSpPr>
          <a:xfrm>
            <a:off x="10972800" y="5180463"/>
            <a:ext cx="3048000" cy="3950757"/>
            <a:chOff x="10972800" y="5180463"/>
            <a:chExt cx="3048000" cy="3950757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86C66710-65C6-DA09-0557-F114B8942705}"/>
                </a:ext>
              </a:extLst>
            </p:cNvPr>
            <p:cNvSpPr/>
            <p:nvPr/>
          </p:nvSpPr>
          <p:spPr>
            <a:xfrm>
              <a:off x="10972800" y="5180463"/>
              <a:ext cx="3048000" cy="3950757"/>
            </a:xfrm>
            <a:prstGeom prst="roundRect">
              <a:avLst/>
            </a:prstGeom>
            <a:solidFill>
              <a:srgbClr val="2454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800" dirty="0">
                  <a:latin typeface="Poppins Bold" panose="020B0604020202020204" charset="0"/>
                  <a:cs typeface="Poppins Bold" panose="020B0604020202020204" charset="0"/>
                </a:rPr>
                <a:t>   </a:t>
              </a:r>
            </a:p>
            <a:p>
              <a:r>
                <a:rPr lang="de-DE" sz="2800" dirty="0">
                  <a:latin typeface="Poppins Bold" panose="020B0604020202020204" charset="0"/>
                  <a:cs typeface="Poppins Bold" panose="020B0604020202020204" charset="0"/>
                </a:rPr>
                <a:t>   R</a:t>
              </a:r>
              <a:r>
                <a:rPr lang="de-DE" sz="28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etrieval</a:t>
              </a:r>
              <a:r>
                <a:rPr lang="de-DE" sz="2800" dirty="0">
                  <a:latin typeface="Poppins Bold" panose="020B0604020202020204" charset="0"/>
                  <a:cs typeface="Poppins Bold" panose="020B0604020202020204" charset="0"/>
                </a:rPr>
                <a:t>   </a:t>
              </a:r>
              <a:br>
                <a:rPr lang="de-DE" sz="28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2800" dirty="0">
                  <a:latin typeface="Poppins Bold" panose="020B0604020202020204" charset="0"/>
                  <a:cs typeface="Poppins Bold" panose="020B0604020202020204" charset="0"/>
                </a:rPr>
                <a:t>   A</a:t>
              </a:r>
              <a:r>
                <a:rPr lang="de-DE" sz="28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ugmented</a:t>
              </a:r>
              <a:br>
                <a:rPr lang="de-DE" sz="2800" dirty="0">
                  <a:latin typeface="Poppins Bold" panose="020B0604020202020204" charset="0"/>
                  <a:cs typeface="Poppins Bold" panose="020B0604020202020204" charset="0"/>
                </a:rPr>
              </a:br>
              <a:r>
                <a:rPr lang="de-DE" sz="2800" dirty="0">
                  <a:latin typeface="Poppins Bold" panose="020B0604020202020204" charset="0"/>
                  <a:cs typeface="Poppins Bold" panose="020B0604020202020204" charset="0"/>
                </a:rPr>
                <a:t>   G</a:t>
              </a:r>
              <a:r>
                <a:rPr lang="de-DE" sz="28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eneration</a:t>
              </a:r>
            </a:p>
            <a:p>
              <a:pPr algn="ctr"/>
              <a:endParaRPr lang="de-DE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Learn new facts</a:t>
              </a:r>
              <a:br>
                <a:rPr lang="de-DE" dirty="0">
                  <a:latin typeface="Poppins Light" panose="00000400000000000000" pitchFamily="2" charset="0"/>
                  <a:cs typeface="Poppins Light" panose="00000400000000000000" pitchFamily="2" charset="0"/>
                </a:rPr>
              </a:br>
              <a:r>
                <a:rPr lang="de-DE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(temporary)</a:t>
              </a: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A3467461-0EE7-E19A-5B63-97705325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8589" y="5485295"/>
              <a:ext cx="619211" cy="619211"/>
            </a:xfrm>
            <a:prstGeom prst="rect">
              <a:avLst/>
            </a:prstGeom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5AEA457-C36A-57EB-4289-40A4B4720A47}"/>
              </a:ext>
            </a:extLst>
          </p:cNvPr>
          <p:cNvGrpSpPr/>
          <p:nvPr/>
        </p:nvGrpSpPr>
        <p:grpSpPr>
          <a:xfrm>
            <a:off x="3505200" y="5180463"/>
            <a:ext cx="3048000" cy="3950757"/>
            <a:chOff x="3505200" y="5180463"/>
            <a:chExt cx="3048000" cy="3950757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5EE626AC-C659-83A4-38D3-7154505D8A74}"/>
                </a:ext>
              </a:extLst>
            </p:cNvPr>
            <p:cNvSpPr/>
            <p:nvPr/>
          </p:nvSpPr>
          <p:spPr>
            <a:xfrm>
              <a:off x="3505200" y="5180463"/>
              <a:ext cx="3048000" cy="3950757"/>
            </a:xfrm>
            <a:prstGeom prst="roundRect">
              <a:avLst/>
            </a:prstGeom>
            <a:solidFill>
              <a:srgbClr val="2454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latin typeface="Poppins Bold" panose="020B0604020202020204" charset="0"/>
                  <a:cs typeface="Poppins Bold" panose="020B0604020202020204" charset="0"/>
                </a:rPr>
                <a:t>Prompt engineering</a:t>
              </a:r>
            </a:p>
            <a:p>
              <a:pPr algn="ctr"/>
              <a:endParaRPr lang="de-DE" dirty="0">
                <a:latin typeface="Poppins Bold" panose="020B0604020202020204" charset="0"/>
                <a:cs typeface="Poppins Bold" panose="020B0604020202020204" charset="0"/>
              </a:endParaRPr>
            </a:p>
            <a:p>
              <a:pPr algn="ctr"/>
              <a:r>
                <a:rPr lang="de-DE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In-</a:t>
              </a:r>
              <a:r>
                <a:rPr lang="de-DE" dirty="0" err="1">
                  <a:latin typeface="Poppins Light" panose="00000400000000000000" pitchFamily="2" charset="0"/>
                  <a:cs typeface="Poppins Light" panose="00000400000000000000" pitchFamily="2" charset="0"/>
                </a:rPr>
                <a:t>context</a:t>
              </a:r>
              <a:r>
                <a:rPr lang="de-DE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learning</a:t>
              </a: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4F739998-A1EC-93C3-0E6F-9DFDF8840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3884" y="5527858"/>
              <a:ext cx="590632" cy="562053"/>
            </a:xfrm>
            <a:prstGeom prst="rect">
              <a:avLst/>
            </a:prstGeom>
          </p:spPr>
        </p:pic>
      </p:grpSp>
      <p:pic>
        <p:nvPicPr>
          <p:cNvPr id="25" name="Grafik 24" descr="Ein Bild, das Grafiken, Schrift, Grafikdesign, Logo enthält.&#10;&#10;Automatisch generierte Beschreibung">
            <a:extLst>
              <a:ext uri="{FF2B5EF4-FFF2-40B4-BE49-F238E27FC236}">
                <a16:creationId xmlns:a16="http://schemas.microsoft.com/office/drawing/2014/main" id="{DA763383-578F-AC8D-293C-F6A90F91C7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604" y="9620177"/>
            <a:ext cx="598538" cy="598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2404D48079C943BC92BDB79D41DE4D" ma:contentTypeVersion="4" ma:contentTypeDescription="Create a new document." ma:contentTypeScope="" ma:versionID="285d0eecb192a2fc7a90a63876e98181">
  <xsd:schema xmlns:xsd="http://www.w3.org/2001/XMLSchema" xmlns:xs="http://www.w3.org/2001/XMLSchema" xmlns:p="http://schemas.microsoft.com/office/2006/metadata/properties" xmlns:ns2="8ac049da-bec6-4512-8a70-c82678d4eb03" targetNamespace="http://schemas.microsoft.com/office/2006/metadata/properties" ma:root="true" ma:fieldsID="d1284f65d00e2a36b1fce8e70f7ab98c" ns2:_="">
    <xsd:import namespace="8ac049da-bec6-4512-8a70-c82678d4eb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c049da-bec6-4512-8a70-c82678d4eb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284FB2-ED12-44A2-8790-BFEE3E53E2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c049da-bec6-4512-8a70-c82678d4eb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29A3C3-F8A2-443D-994B-4F54A33040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1338</Words>
  <Application>Microsoft Office PowerPoint</Application>
  <PresentationFormat>Benutzerdefiniert</PresentationFormat>
  <Paragraphs>247</Paragraphs>
  <Slides>37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9" baseType="lpstr">
      <vt:lpstr>Poppins Light</vt:lpstr>
      <vt:lpstr>Poppins ExtraLight</vt:lpstr>
      <vt:lpstr>Roboto Condensed</vt:lpstr>
      <vt:lpstr>Canva Sans Bold</vt:lpstr>
      <vt:lpstr>Aptos</vt:lpstr>
      <vt:lpstr>Poppins Bold</vt:lpstr>
      <vt:lpstr>Arial</vt:lpstr>
      <vt:lpstr>Canva Sans</vt:lpstr>
      <vt:lpstr>Poppins Light Bold</vt:lpstr>
      <vt:lpstr>Calibri</vt:lpstr>
      <vt:lpstr>Arial Unicode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Document Intelligence</dc:title>
  <dc:creator>Alexander Schönfeld</dc:creator>
  <cp:lastModifiedBy>Alexander Schönfeld</cp:lastModifiedBy>
  <cp:revision>7</cp:revision>
  <dcterms:created xsi:type="dcterms:W3CDTF">2006-08-16T00:00:00Z</dcterms:created>
  <dcterms:modified xsi:type="dcterms:W3CDTF">2024-06-28T07:48:06Z</dcterms:modified>
  <dc:identifier>DAF6QKmqdgg</dc:identifier>
</cp:coreProperties>
</file>